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283" r:id="rId6"/>
    <p:sldId id="262" r:id="rId7"/>
    <p:sldId id="259" r:id="rId8"/>
    <p:sldId id="261" r:id="rId9"/>
    <p:sldId id="263" r:id="rId10"/>
    <p:sldId id="270" r:id="rId11"/>
    <p:sldId id="271" r:id="rId12"/>
    <p:sldId id="272" r:id="rId13"/>
    <p:sldId id="273" r:id="rId14"/>
    <p:sldId id="274" r:id="rId15"/>
    <p:sldId id="276" r:id="rId16"/>
    <p:sldId id="278" r:id="rId17"/>
    <p:sldId id="285" r:id="rId18"/>
    <p:sldId id="28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128869-C5F6-49C8-83DA-7797A91DEE4C}" v="4" dt="2023-04-25T18:19:00.699"/>
    <p1510:client id="{B5E65498-718C-4D69-B866-14F3B8C826DD}" v="10" dt="2023-04-26T11:13:25.6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CC1196-1FF4-4BD5-84EC-DAFC6F72D250}" type="datetimeFigureOut">
              <a:rPr lang="en-GB" smtClean="0"/>
              <a:t>02/05/2023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FFFCD5-B47D-4291-9661-B92E6AFE4F3B}" type="slidenum">
              <a:rPr lang="en-GB" smtClean="0"/>
              <a:t>‹#›</a:t>
            </a:fld>
            <a:endParaRPr lang="en-GB"/>
          </a:p>
        </p:txBody>
      </p:sp>
    </p:spTree>
    <p:extLst>
      <p:ext uri="{BB962C8B-B14F-4D97-AF65-F5344CB8AC3E}">
        <p14:creationId xmlns:p14="http://schemas.microsoft.com/office/powerpoint/2010/main" val="2261681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ED352-10A4-A378-9C1A-2E8D17D03A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3500C55-95A2-E9F1-4B3B-425EA8C83A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C3C501-884B-91A1-DA35-45770C2C15C0}"/>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FCBCF7A5-7A16-2C05-7113-99CDE3A22E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6B7866-3FDD-A2AB-8D7A-1AC5AE25B266}"/>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1739018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2B2C7-A767-C874-3150-BA70F274E8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49744E-FB87-B875-69DF-7794D75481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8D2CA7-C110-10CD-3435-7305AD4024DE}"/>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E7879FB7-3A7D-0D00-6E9C-6A74D8DFD5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21EBD0-6D6A-600B-9A18-3631D4A184C9}"/>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1006824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E49FC-1950-2B7D-C887-8C1DF21539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4B1DD7-6C48-B4A6-9BE0-4D8A26741E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D5B305-BC1E-D1A2-B905-A9660903C2A7}"/>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FE11774F-705C-6B63-6053-701239FC24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CB721D-E08F-0E9E-BBFE-D3FE846EEE8B}"/>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3354866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D14C7-C8F6-BD9E-ACD9-E91490E603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B510BE-FFB3-7EEF-799E-9250B2FE3F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C4046D-0B0C-8B60-02B2-B7DFD15B92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761AF14-104A-6D54-414A-CA051207D100}"/>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6" name="Footer Placeholder 5">
            <a:extLst>
              <a:ext uri="{FF2B5EF4-FFF2-40B4-BE49-F238E27FC236}">
                <a16:creationId xmlns:a16="http://schemas.microsoft.com/office/drawing/2014/main" id="{1BE03ECA-1D87-2375-A20F-10B2BCCC51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DF83DE-554A-5190-29F1-300DA92B8DF7}"/>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2122926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7D28A-5A48-6A32-B073-ED4A83040D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98D7AC-4604-1AC0-B9E8-C086931C46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FAC38C-3344-40FA-86DA-034BC8CBB42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D8AC250-4C3C-07BF-3716-B0BCD565C7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63EAEB8-8792-6AB9-11CE-22431BA30F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914358-E4B7-69ED-D656-5FDEC74E0EAE}"/>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8" name="Footer Placeholder 7">
            <a:extLst>
              <a:ext uri="{FF2B5EF4-FFF2-40B4-BE49-F238E27FC236}">
                <a16:creationId xmlns:a16="http://schemas.microsoft.com/office/drawing/2014/main" id="{424C3FA1-EED0-C549-65DA-467AC87379C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A9D356-D319-D3BD-338E-DDBE6EA7412D}"/>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3233365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80CA1-A48D-826F-EE3B-DF4A26B6D6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F92ED0-5D93-C2BD-512F-98881A060AE6}"/>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4" name="Footer Placeholder 3">
            <a:extLst>
              <a:ext uri="{FF2B5EF4-FFF2-40B4-BE49-F238E27FC236}">
                <a16:creationId xmlns:a16="http://schemas.microsoft.com/office/drawing/2014/main" id="{3F5E8EFB-EFAA-1F3E-7C11-7C5E938BB2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6644C1C-62EB-CB2B-BAF1-EEE05F6EA783}"/>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247320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7F1E57-5D9B-00FC-9964-93C6022E4869}"/>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3" name="Footer Placeholder 2">
            <a:extLst>
              <a:ext uri="{FF2B5EF4-FFF2-40B4-BE49-F238E27FC236}">
                <a16:creationId xmlns:a16="http://schemas.microsoft.com/office/drawing/2014/main" id="{F52A1789-0B4C-6416-EA71-68AD02A9C7D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9D2ECD-6500-4FC4-09CD-3A91A3A5AA80}"/>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3649950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E4C15-CEE4-6F16-0F5D-9A4355A855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DC56708-2F30-441B-3DFE-5FC3D6F0C9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CB574B-D96A-2608-910F-E7E30D28DA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143FC2-D6E8-8972-F257-B27AF463A2A8}"/>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6" name="Footer Placeholder 5">
            <a:extLst>
              <a:ext uri="{FF2B5EF4-FFF2-40B4-BE49-F238E27FC236}">
                <a16:creationId xmlns:a16="http://schemas.microsoft.com/office/drawing/2014/main" id="{39D0A377-5A5E-1A23-B425-AF6C388CE2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F2FC7C-ACEF-D2C9-DA42-0211689BF3EB}"/>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331313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34238-27C5-FA9B-EEFE-7CA698DB9D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2C62F5-D3E7-CBC0-0A89-682BA4FE4C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C2ACCAC-FBD5-2936-353D-06D0B6D88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6FA621-F309-09C2-E661-E812400B9E1D}"/>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6" name="Footer Placeholder 5">
            <a:extLst>
              <a:ext uri="{FF2B5EF4-FFF2-40B4-BE49-F238E27FC236}">
                <a16:creationId xmlns:a16="http://schemas.microsoft.com/office/drawing/2014/main" id="{3F52A84F-EAAC-0DB9-5A50-34ACF640CC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E5680C-96AD-0081-5B7F-D83A235F039A}"/>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3793982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EEF5-390B-5F6C-B4E8-C105B82B83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A08862-D09F-60E0-A6E6-6D145A890E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1C3C41-EDB0-F47B-028C-6CE6DF96036A}"/>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B654E5D9-8AF3-168E-4E42-2CFDBB930B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662C0-F2F0-40AF-EAB5-95A1270718AD}"/>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1850052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FD75A5-A332-6B08-8CBC-557D4D6846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0BEE4C-B7C6-B1C4-9EC5-CE5D8882F4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33B55A-1EF9-B61D-1FDF-452064D73C06}"/>
              </a:ext>
            </a:extLst>
          </p:cNvPr>
          <p:cNvSpPr>
            <a:spLocks noGrp="1"/>
          </p:cNvSpPr>
          <p:nvPr>
            <p:ph type="dt" sz="half" idx="10"/>
          </p:nvPr>
        </p:nvSpPr>
        <p:spPr/>
        <p:txBody>
          <a:body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F658C204-3C37-4339-2BFF-9D03D7DC45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E22098-DEB0-FA7E-0BD8-F2464B07AD3A}"/>
              </a:ext>
            </a:extLst>
          </p:cNvPr>
          <p:cNvSpPr>
            <a:spLocks noGrp="1"/>
          </p:cNvSpPr>
          <p:nvPr>
            <p:ph type="sldNum" sz="quarter" idx="12"/>
          </p:nvPr>
        </p:nvSpPr>
        <p:spPr/>
        <p:txBody>
          <a:bodyPr/>
          <a:lstStyle/>
          <a:p>
            <a:fld id="{36EACBA1-B676-4DC9-9D50-DBBC9E0E368D}" type="slidenum">
              <a:rPr lang="en-GB" smtClean="0"/>
              <a:t>‹#›</a:t>
            </a:fld>
            <a:endParaRPr lang="en-GB"/>
          </a:p>
        </p:txBody>
      </p:sp>
    </p:spTree>
    <p:extLst>
      <p:ext uri="{BB962C8B-B14F-4D97-AF65-F5344CB8AC3E}">
        <p14:creationId xmlns:p14="http://schemas.microsoft.com/office/powerpoint/2010/main" val="1909785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6E25A9-D0C6-6F67-F07B-AA9830CBB2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13F16F-E527-21D7-315E-0F15D3B6B5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74A851-46A7-C994-BB46-AAF63D6337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A4412B-CE2D-4017-9DF2-A94898891151}" type="datetimeFigureOut">
              <a:rPr lang="en-GB" smtClean="0"/>
              <a:t>02/05/2023</a:t>
            </a:fld>
            <a:endParaRPr lang="en-GB"/>
          </a:p>
        </p:txBody>
      </p:sp>
      <p:sp>
        <p:nvSpPr>
          <p:cNvPr id="5" name="Footer Placeholder 4">
            <a:extLst>
              <a:ext uri="{FF2B5EF4-FFF2-40B4-BE49-F238E27FC236}">
                <a16:creationId xmlns:a16="http://schemas.microsoft.com/office/drawing/2014/main" id="{31E90C39-3212-2BCD-9C0C-3CB19DAB66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1A76B9-65B5-4B15-6B33-1C3981306C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EACBA1-B676-4DC9-9D50-DBBC9E0E368D}" type="slidenum">
              <a:rPr lang="en-GB" smtClean="0"/>
              <a:t>‹#›</a:t>
            </a:fld>
            <a:endParaRPr lang="en-GB"/>
          </a:p>
        </p:txBody>
      </p:sp>
    </p:spTree>
    <p:extLst>
      <p:ext uri="{BB962C8B-B14F-4D97-AF65-F5344CB8AC3E}">
        <p14:creationId xmlns:p14="http://schemas.microsoft.com/office/powerpoint/2010/main" val="871974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05yWWBuQw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hwb.gov.wales/api/storage/421e40ad-dbc6-4d6c-ba38-7d49433a1019/2-sexual-health-and-well-being-strand-mandatory-content.pdf" TargetMode="External"/><Relationship Id="rId2" Type="http://schemas.openxmlformats.org/officeDocument/2006/relationships/hyperlink" Target="https://hwb.gov.wales/api/storage/7563a23c-98f6-4147-a8c5-92fe48fa5898/1-relationships-and-identity-strand-mandatory-content.pdf" TargetMode="External"/><Relationship Id="rId1" Type="http://schemas.openxmlformats.org/officeDocument/2006/relationships/slideLayout" Target="../slideLayouts/slideLayout7.xml"/><Relationship Id="rId5" Type="http://schemas.openxmlformats.org/officeDocument/2006/relationships/hyperlink" Target="https://www.youtube.com/watch?v=RG0XN4ccvWQ" TargetMode="External"/><Relationship Id="rId4" Type="http://schemas.openxmlformats.org/officeDocument/2006/relationships/hyperlink" Target="https://hwb.gov.wales/api/storage/a25c8a68-6ec7-4e8c-a33d-12e22bca7fea/3-empowerment-safety-and-respect-strand-mandatory-content.pdf"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youtube.com/watch?v=wozJBEBphGs" TargetMode="Externa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sign&#10;&#10;Description automatically generated">
            <a:extLst>
              <a:ext uri="{FF2B5EF4-FFF2-40B4-BE49-F238E27FC236}">
                <a16:creationId xmlns:a16="http://schemas.microsoft.com/office/drawing/2014/main" id="{9CBBCE9D-5D11-DBE9-6FAB-D3B515BEA9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24484" y="86677"/>
            <a:ext cx="1687195" cy="1732084"/>
          </a:xfrm>
          <a:prstGeom prst="rect">
            <a:avLst/>
          </a:prstGeom>
        </p:spPr>
      </p:pic>
      <p:pic>
        <p:nvPicPr>
          <p:cNvPr id="3" name="Picture 2" descr="A picture containing text, clipart, sign, vector graphics&#10;&#10;Description automatically generated">
            <a:extLst>
              <a:ext uri="{FF2B5EF4-FFF2-40B4-BE49-F238E27FC236}">
                <a16:creationId xmlns:a16="http://schemas.microsoft.com/office/drawing/2014/main" id="{BCEABE7B-CFCC-A6FC-5BC6-01F65DA8C8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35432" y="167836"/>
            <a:ext cx="1732084" cy="1732084"/>
          </a:xfrm>
          <a:prstGeom prst="rect">
            <a:avLst/>
          </a:prstGeom>
        </p:spPr>
      </p:pic>
      <p:sp>
        <p:nvSpPr>
          <p:cNvPr id="4" name="Text Box 5">
            <a:extLst>
              <a:ext uri="{FF2B5EF4-FFF2-40B4-BE49-F238E27FC236}">
                <a16:creationId xmlns:a16="http://schemas.microsoft.com/office/drawing/2014/main" id="{95E98216-5CA1-F664-6338-36249BCAE53A}"/>
              </a:ext>
            </a:extLst>
          </p:cNvPr>
          <p:cNvSpPr txBox="1"/>
          <p:nvPr/>
        </p:nvSpPr>
        <p:spPr>
          <a:xfrm>
            <a:off x="2428240" y="167836"/>
            <a:ext cx="7335520" cy="527304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Health and Wellbeing </a:t>
            </a:r>
          </a:p>
          <a:p>
            <a:pPr algn="ctr">
              <a:lnSpc>
                <a:spcPct val="107000"/>
              </a:lnSpc>
              <a:spcAft>
                <a:spcPts val="800"/>
              </a:spcAft>
            </a:pPr>
            <a:endParaRPr lang="en-GB" dirty="0">
              <a:solidFill>
                <a:srgbClr val="0070C0"/>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Our Vision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err="1">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Cwmaber</a:t>
            </a:r>
            <a:r>
              <a:rPr lang="en-GB" sz="1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 Cares and Nurtures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reates confident, committed collaborators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arm, welcoming, well-being warriors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otivated mindful movers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mbitious active achievers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e brave, be bold, be you</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nthusiastic, energised, empathetic enterprisers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esilient, respectful, responsible role-models.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9388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58DEB6-6CFB-109D-2CFB-FE36F777A335}"/>
              </a:ext>
            </a:extLst>
          </p:cNvPr>
          <p:cNvPicPr>
            <a:picLocks noChangeAspect="1"/>
          </p:cNvPicPr>
          <p:nvPr/>
        </p:nvPicPr>
        <p:blipFill rotWithShape="1">
          <a:blip r:embed="rId2"/>
          <a:srcRect l="12833" t="14667" r="10417" b="15852"/>
          <a:stretch/>
        </p:blipFill>
        <p:spPr>
          <a:xfrm>
            <a:off x="1236617" y="1458686"/>
            <a:ext cx="9357360" cy="4765040"/>
          </a:xfrm>
          <a:prstGeom prst="rect">
            <a:avLst/>
          </a:prstGeom>
        </p:spPr>
      </p:pic>
      <p:sp>
        <p:nvSpPr>
          <p:cNvPr id="2" name="TextBox 1">
            <a:extLst>
              <a:ext uri="{FF2B5EF4-FFF2-40B4-BE49-F238E27FC236}">
                <a16:creationId xmlns:a16="http://schemas.microsoft.com/office/drawing/2014/main" id="{A7F94F2D-97B0-C097-B8D7-8C15A70A96B2}"/>
              </a:ext>
            </a:extLst>
          </p:cNvPr>
          <p:cNvSpPr txBox="1"/>
          <p:nvPr/>
        </p:nvSpPr>
        <p:spPr>
          <a:xfrm>
            <a:off x="1458686" y="206829"/>
            <a:ext cx="9699171" cy="369332"/>
          </a:xfrm>
          <a:prstGeom prst="rect">
            <a:avLst/>
          </a:prstGeom>
          <a:noFill/>
        </p:spPr>
        <p:txBody>
          <a:bodyPr wrap="square" rtlCol="0">
            <a:spAutoFit/>
          </a:bodyPr>
          <a:lstStyle/>
          <a:p>
            <a:r>
              <a:rPr lang="en-GB" dirty="0"/>
              <a:t>When teaching RSE today we have to be mindful of today’s considerations.</a:t>
            </a:r>
          </a:p>
        </p:txBody>
      </p:sp>
    </p:spTree>
    <p:extLst>
      <p:ext uri="{BB962C8B-B14F-4D97-AF65-F5344CB8AC3E}">
        <p14:creationId xmlns:p14="http://schemas.microsoft.com/office/powerpoint/2010/main" val="1131716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C8EEFF-4671-5F45-78AA-F9CEC090D6EC}"/>
              </a:ext>
            </a:extLst>
          </p:cNvPr>
          <p:cNvPicPr>
            <a:picLocks noChangeAspect="1"/>
          </p:cNvPicPr>
          <p:nvPr/>
        </p:nvPicPr>
        <p:blipFill rotWithShape="1">
          <a:blip r:embed="rId2"/>
          <a:srcRect l="26500" t="18963" r="31500" b="29630"/>
          <a:stretch/>
        </p:blipFill>
        <p:spPr>
          <a:xfrm>
            <a:off x="1407160" y="506407"/>
            <a:ext cx="9377680" cy="5659020"/>
          </a:xfrm>
          <a:prstGeom prst="rect">
            <a:avLst/>
          </a:prstGeom>
        </p:spPr>
      </p:pic>
    </p:spTree>
    <p:extLst>
      <p:ext uri="{BB962C8B-B14F-4D97-AF65-F5344CB8AC3E}">
        <p14:creationId xmlns:p14="http://schemas.microsoft.com/office/powerpoint/2010/main" val="1681088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3CCA6A-FD05-0B24-F9CB-1B22DE19A258}"/>
              </a:ext>
            </a:extLst>
          </p:cNvPr>
          <p:cNvSpPr txBox="1"/>
          <p:nvPr/>
        </p:nvSpPr>
        <p:spPr>
          <a:xfrm>
            <a:off x="457200" y="355600"/>
            <a:ext cx="9672320" cy="6124754"/>
          </a:xfrm>
          <a:prstGeom prst="rect">
            <a:avLst/>
          </a:prstGeom>
          <a:noFill/>
        </p:spPr>
        <p:txBody>
          <a:bodyPr wrap="square">
            <a:spAutoFit/>
          </a:bodyPr>
          <a:lstStyle/>
          <a:p>
            <a:r>
              <a:rPr lang="en-US" sz="2800" b="1" dirty="0">
                <a:solidFill>
                  <a:srgbClr val="0070C0"/>
                </a:solidFill>
                <a:latin typeface="Cambria" panose="02040503050406030204" pitchFamily="18" charset="0"/>
                <a:ea typeface="Cambria" panose="02040503050406030204" pitchFamily="18" charset="0"/>
              </a:rPr>
              <a:t>Why is RSE for the learners of Wales so important? </a:t>
            </a:r>
          </a:p>
          <a:p>
            <a:endParaRPr lang="en-US" sz="2800" b="1" dirty="0">
              <a:latin typeface="Cambria" panose="02040503050406030204" pitchFamily="18" charset="0"/>
              <a:ea typeface="Cambria" panose="02040503050406030204" pitchFamily="18" charset="0"/>
            </a:endParaRPr>
          </a:p>
          <a:p>
            <a:r>
              <a:rPr lang="en-US" sz="2800" b="1" dirty="0">
                <a:latin typeface="Cambria" panose="02040503050406030204" pitchFamily="18" charset="0"/>
                <a:ea typeface="Cambria" panose="02040503050406030204" pitchFamily="18" charset="0"/>
              </a:rPr>
              <a:t>The world around us is evolving rapidly and significantly. As a society we are becoming ever more aware of: </a:t>
            </a:r>
          </a:p>
          <a:p>
            <a:r>
              <a:rPr lang="en-US" sz="2800" b="1" dirty="0">
                <a:latin typeface="Cambria" panose="02040503050406030204" pitchFamily="18" charset="0"/>
                <a:ea typeface="Cambria" panose="02040503050406030204" pitchFamily="18" charset="0"/>
              </a:rPr>
              <a:t>• changing family structures and relationships </a:t>
            </a:r>
          </a:p>
          <a:p>
            <a:r>
              <a:rPr lang="en-US" sz="2800" b="1" dirty="0">
                <a:latin typeface="Cambria" panose="02040503050406030204" pitchFamily="18" charset="0"/>
                <a:ea typeface="Cambria" panose="02040503050406030204" pitchFamily="18" charset="0"/>
              </a:rPr>
              <a:t>• shifting social, cultural and religious norms in relation to sex, gender and sexuality </a:t>
            </a:r>
          </a:p>
          <a:p>
            <a:r>
              <a:rPr lang="en-US" sz="2800" b="1" dirty="0">
                <a:latin typeface="Cambria" panose="02040503050406030204" pitchFamily="18" charset="0"/>
                <a:ea typeface="Cambria" panose="02040503050406030204" pitchFamily="18" charset="0"/>
              </a:rPr>
              <a:t>• advances in technology including the rising influence of social media and increased use of digital communications and devices </a:t>
            </a:r>
          </a:p>
          <a:p>
            <a:r>
              <a:rPr lang="en-US" sz="2800" b="1" dirty="0">
                <a:latin typeface="Cambria" panose="02040503050406030204" pitchFamily="18" charset="0"/>
                <a:ea typeface="Cambria" panose="02040503050406030204" pitchFamily="18" charset="0"/>
              </a:rPr>
              <a:t>• changing laws and rights around relationships, sex, gender and sexuality </a:t>
            </a:r>
          </a:p>
          <a:p>
            <a:endParaRPr lang="en-US" sz="2800" b="1" dirty="0">
              <a:latin typeface="Cambria" panose="02040503050406030204" pitchFamily="18" charset="0"/>
              <a:ea typeface="Cambria" panose="02040503050406030204" pitchFamily="18" charset="0"/>
            </a:endParaRPr>
          </a:p>
          <a:p>
            <a:r>
              <a:rPr lang="en-US" sz="2800" dirty="0">
                <a:hlinkClick r:id="rId2"/>
              </a:rPr>
              <a:t>Relationships and Sexuality Education - YouTube</a:t>
            </a:r>
            <a:endParaRPr lang="en-GB" sz="2800" b="1"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712835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03;p4">
            <a:extLst>
              <a:ext uri="{FF2B5EF4-FFF2-40B4-BE49-F238E27FC236}">
                <a16:creationId xmlns:a16="http://schemas.microsoft.com/office/drawing/2014/main" id="{7399B1B2-CEE8-9324-673F-011286C975F2}"/>
              </a:ext>
            </a:extLst>
          </p:cNvPr>
          <p:cNvSpPr txBox="1">
            <a:spLocks/>
          </p:cNvSpPr>
          <p:nvPr/>
        </p:nvSpPr>
        <p:spPr>
          <a:xfrm>
            <a:off x="251520" y="274638"/>
            <a:ext cx="8712968" cy="1143000"/>
          </a:xfrm>
          <a:prstGeom prst="rect">
            <a:avLst/>
          </a:prstGeom>
          <a:noFill/>
          <a:ln>
            <a:noFill/>
          </a:ln>
        </p:spPr>
        <p:txBody>
          <a:bodyPr spcFirstLastPara="1" wrap="square" lIns="91425" tIns="45700" rIns="91425" bIns="4570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0070C0"/>
              </a:buClr>
              <a:buSzPts val="3400"/>
              <a:buFont typeface="Open Sans"/>
              <a:buNone/>
            </a:pPr>
            <a:r>
              <a:rPr lang="en-US" sz="3400" b="1" u="sng" dirty="0">
                <a:solidFill>
                  <a:srgbClr val="0070C0"/>
                </a:solidFill>
                <a:latin typeface="Open Sans"/>
                <a:ea typeface="Open Sans"/>
                <a:cs typeface="Open Sans"/>
                <a:sym typeface="Open Sans"/>
              </a:rPr>
              <a:t>2. Explanation of Mandatory Elements</a:t>
            </a:r>
          </a:p>
        </p:txBody>
      </p:sp>
      <p:sp>
        <p:nvSpPr>
          <p:cNvPr id="4" name="TextBox 3">
            <a:extLst>
              <a:ext uri="{FF2B5EF4-FFF2-40B4-BE49-F238E27FC236}">
                <a16:creationId xmlns:a16="http://schemas.microsoft.com/office/drawing/2014/main" id="{1176819D-BC4A-CA79-D116-E8108C790E77}"/>
              </a:ext>
            </a:extLst>
          </p:cNvPr>
          <p:cNvSpPr txBox="1"/>
          <p:nvPr/>
        </p:nvSpPr>
        <p:spPr>
          <a:xfrm>
            <a:off x="335280" y="1173798"/>
            <a:ext cx="11440160" cy="4847481"/>
          </a:xfrm>
          <a:prstGeom prst="rect">
            <a:avLst/>
          </a:prstGeom>
          <a:noFill/>
        </p:spPr>
        <p:txBody>
          <a:bodyPr wrap="square">
            <a:spAutoFit/>
          </a:bodyPr>
          <a:lstStyle/>
          <a:p>
            <a:pPr marL="0" lvl="0" indent="0" algn="l" rtl="0">
              <a:spcBef>
                <a:spcPts val="0"/>
              </a:spcBef>
              <a:spcAft>
                <a:spcPts val="0"/>
              </a:spcAft>
              <a:buClr>
                <a:schemeClr val="dk1"/>
              </a:buClr>
              <a:buSzPts val="2400"/>
              <a:buNone/>
            </a:pPr>
            <a:r>
              <a:rPr lang="en-US" sz="2800" b="1" dirty="0">
                <a:latin typeface="Cambria"/>
                <a:ea typeface="Cambria"/>
                <a:cs typeface="Cambria"/>
                <a:sym typeface="Cambria"/>
              </a:rPr>
              <a:t>Each of the three strands has a mandatory code for schools to follow . Primary Schools will be expected to cover Phase 1 and 2.</a:t>
            </a:r>
            <a:endParaRPr lang="en-US" dirty="0"/>
          </a:p>
          <a:p>
            <a:pPr marL="0" lvl="0" indent="0" algn="l" rtl="0">
              <a:spcBef>
                <a:spcPts val="480"/>
              </a:spcBef>
              <a:spcAft>
                <a:spcPts val="0"/>
              </a:spcAft>
              <a:buClr>
                <a:schemeClr val="dk1"/>
              </a:buClr>
              <a:buSzPts val="2400"/>
              <a:buNone/>
            </a:pPr>
            <a:r>
              <a:rPr lang="en-US" sz="2800" b="1" dirty="0">
                <a:latin typeface="Cambria"/>
                <a:ea typeface="Cambria"/>
                <a:cs typeface="Cambria"/>
                <a:sym typeface="Cambria"/>
              </a:rPr>
              <a:t>Relationships and Identify: </a:t>
            </a:r>
            <a:endParaRPr lang="en-US" dirty="0"/>
          </a:p>
          <a:p>
            <a:pPr marL="0" lvl="0" indent="0" algn="l" rtl="0">
              <a:spcBef>
                <a:spcPts val="320"/>
              </a:spcBef>
              <a:spcAft>
                <a:spcPts val="0"/>
              </a:spcAft>
              <a:buClr>
                <a:schemeClr val="dk1"/>
              </a:buClr>
              <a:buSzPts val="1600"/>
              <a:buNone/>
            </a:pPr>
            <a:r>
              <a:rPr lang="en-US" sz="1800" u="sng" dirty="0">
                <a:solidFill>
                  <a:schemeClr val="hlink"/>
                </a:solidFill>
                <a:hlinkClick r:id="rId2"/>
              </a:rPr>
              <a:t>https://hwb.gov.wales/api/storage/7563a23c-98f6-4147-a8c5-92fe48fa5898/1-relationships-and-identity-strand-mandatory-content.pdf</a:t>
            </a:r>
            <a:r>
              <a:rPr lang="en-US" sz="1800" dirty="0"/>
              <a:t> </a:t>
            </a:r>
            <a:endParaRPr lang="en-US" sz="1800" b="1" dirty="0">
              <a:latin typeface="Cambria"/>
              <a:ea typeface="Cambria"/>
              <a:cs typeface="Cambria"/>
              <a:sym typeface="Cambria"/>
            </a:endParaRPr>
          </a:p>
          <a:p>
            <a:pPr marL="0" lvl="0" indent="0" algn="l" rtl="0">
              <a:spcBef>
                <a:spcPts val="480"/>
              </a:spcBef>
              <a:spcAft>
                <a:spcPts val="0"/>
              </a:spcAft>
              <a:buClr>
                <a:schemeClr val="dk1"/>
              </a:buClr>
              <a:buSzPts val="2400"/>
              <a:buNone/>
            </a:pPr>
            <a:r>
              <a:rPr lang="en-US" sz="2800" b="1" dirty="0">
                <a:latin typeface="Cambria"/>
                <a:ea typeface="Cambria"/>
                <a:cs typeface="Cambria"/>
                <a:sym typeface="Cambria"/>
              </a:rPr>
              <a:t>Sexual Health and Wellbeing:</a:t>
            </a:r>
            <a:endParaRPr lang="en-US" dirty="0"/>
          </a:p>
          <a:p>
            <a:pPr marL="0" lvl="0" indent="0" algn="l" rtl="0">
              <a:spcBef>
                <a:spcPts val="320"/>
              </a:spcBef>
              <a:spcAft>
                <a:spcPts val="0"/>
              </a:spcAft>
              <a:buClr>
                <a:schemeClr val="dk1"/>
              </a:buClr>
              <a:buSzPts val="1600"/>
              <a:buNone/>
            </a:pPr>
            <a:r>
              <a:rPr lang="en-US" sz="1800" u="sng" dirty="0">
                <a:solidFill>
                  <a:schemeClr val="hlink"/>
                </a:solidFill>
                <a:hlinkClick r:id="rId3"/>
              </a:rPr>
              <a:t>https://hwb.gov.wales/api/storage/421e40ad-dbc6-4d6c-ba38-7d49433a1019/2-sexual-health-and-well-being-strand-mandatory-content.pdf</a:t>
            </a:r>
            <a:r>
              <a:rPr lang="en-US" sz="1800" dirty="0"/>
              <a:t> </a:t>
            </a:r>
            <a:endParaRPr lang="en-US" sz="1800" b="1" dirty="0">
              <a:latin typeface="Cambria"/>
              <a:ea typeface="Cambria"/>
              <a:cs typeface="Cambria"/>
              <a:sym typeface="Cambria"/>
            </a:endParaRPr>
          </a:p>
          <a:p>
            <a:pPr marL="0" lvl="0" indent="0" algn="l" rtl="0">
              <a:spcBef>
                <a:spcPts val="480"/>
              </a:spcBef>
              <a:spcAft>
                <a:spcPts val="0"/>
              </a:spcAft>
              <a:buClr>
                <a:schemeClr val="dk1"/>
              </a:buClr>
              <a:buSzPts val="2400"/>
              <a:buNone/>
            </a:pPr>
            <a:r>
              <a:rPr lang="en-US" sz="2800" b="1" dirty="0">
                <a:latin typeface="Cambria"/>
                <a:ea typeface="Cambria"/>
                <a:cs typeface="Cambria"/>
                <a:sym typeface="Cambria"/>
              </a:rPr>
              <a:t>Empowerment, Safety and Respect:</a:t>
            </a:r>
            <a:endParaRPr lang="en-US" dirty="0"/>
          </a:p>
          <a:p>
            <a:pPr marL="0" lvl="0" indent="0" algn="l" rtl="0">
              <a:spcBef>
                <a:spcPts val="320"/>
              </a:spcBef>
              <a:spcAft>
                <a:spcPts val="0"/>
              </a:spcAft>
              <a:buClr>
                <a:schemeClr val="dk1"/>
              </a:buClr>
              <a:buSzPts val="1600"/>
              <a:buNone/>
            </a:pPr>
            <a:r>
              <a:rPr lang="en-US" sz="1800" u="sng" dirty="0">
                <a:solidFill>
                  <a:schemeClr val="hlink"/>
                </a:solidFill>
                <a:hlinkClick r:id="rId4"/>
              </a:rPr>
              <a:t>https://hwb.gov.wales/api/storage/a25c8a68-6ec7-4e8c-a33d-12e22bca7fea/3-empowerment-safety-and-respect-strand-mandatory-content.pdf</a:t>
            </a:r>
            <a:r>
              <a:rPr lang="en-US" sz="1800" dirty="0"/>
              <a:t> </a:t>
            </a:r>
          </a:p>
          <a:p>
            <a:pPr marL="0" lvl="0" indent="0" algn="l" rtl="0">
              <a:spcBef>
                <a:spcPts val="320"/>
              </a:spcBef>
              <a:spcAft>
                <a:spcPts val="0"/>
              </a:spcAft>
              <a:buClr>
                <a:schemeClr val="dk1"/>
              </a:buClr>
              <a:buSzPts val="1600"/>
              <a:buNone/>
            </a:pPr>
            <a:endParaRPr lang="en-US" b="1" dirty="0">
              <a:latin typeface="Cambria"/>
              <a:ea typeface="Cambria"/>
              <a:cs typeface="Cambria"/>
              <a:sym typeface="Cambria"/>
            </a:endParaRPr>
          </a:p>
          <a:p>
            <a:pPr marL="0" lvl="0" indent="0" algn="l" rtl="0">
              <a:spcBef>
                <a:spcPts val="320"/>
              </a:spcBef>
              <a:spcAft>
                <a:spcPts val="0"/>
              </a:spcAft>
              <a:buClr>
                <a:schemeClr val="dk1"/>
              </a:buClr>
              <a:buSzPts val="1600"/>
              <a:buNone/>
            </a:pPr>
            <a:r>
              <a:rPr lang="en-US" dirty="0">
                <a:hlinkClick r:id="rId5"/>
              </a:rPr>
              <a:t>What will primary children be taught? - YouTube</a:t>
            </a:r>
            <a:endParaRPr lang="en-US" sz="1800" b="1" dirty="0">
              <a:latin typeface="Cambria"/>
              <a:ea typeface="Cambria"/>
              <a:cs typeface="Cambria"/>
              <a:sym typeface="Cambria"/>
            </a:endParaRPr>
          </a:p>
        </p:txBody>
      </p:sp>
    </p:spTree>
    <p:extLst>
      <p:ext uri="{BB962C8B-B14F-4D97-AF65-F5344CB8AC3E}">
        <p14:creationId xmlns:p14="http://schemas.microsoft.com/office/powerpoint/2010/main" val="3817792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009025-161F-2705-8A00-48BB3A7CED42}"/>
              </a:ext>
            </a:extLst>
          </p:cNvPr>
          <p:cNvSpPr txBox="1"/>
          <p:nvPr/>
        </p:nvSpPr>
        <p:spPr>
          <a:xfrm>
            <a:off x="538480" y="277614"/>
            <a:ext cx="6096000" cy="1200329"/>
          </a:xfrm>
          <a:prstGeom prst="rect">
            <a:avLst/>
          </a:prstGeom>
          <a:noFill/>
        </p:spPr>
        <p:txBody>
          <a:bodyPr wrap="square">
            <a:spAutoFit/>
          </a:bodyPr>
          <a:lstStyle/>
          <a:p>
            <a:r>
              <a:rPr lang="en-GB" b="1" u="sng" dirty="0">
                <a:solidFill>
                  <a:srgbClr val="0070C0"/>
                </a:solidFill>
                <a:latin typeface="Open Sans"/>
                <a:ea typeface="Open Sans"/>
                <a:cs typeface="Open Sans"/>
                <a:sym typeface="Open Sans"/>
              </a:rPr>
              <a:t>In order to support </a:t>
            </a:r>
          </a:p>
          <a:p>
            <a:r>
              <a:rPr lang="en-GB" b="1" u="sng" dirty="0">
                <a:solidFill>
                  <a:srgbClr val="0070C0"/>
                </a:solidFill>
                <a:latin typeface="Open Sans"/>
                <a:ea typeface="Open Sans"/>
                <a:cs typeface="Open Sans"/>
                <a:sym typeface="Open Sans"/>
              </a:rPr>
              <a:t>our RSE curriculum </a:t>
            </a:r>
          </a:p>
          <a:p>
            <a:r>
              <a:rPr lang="en-GB" b="1" u="sng" dirty="0">
                <a:solidFill>
                  <a:srgbClr val="0070C0"/>
                </a:solidFill>
                <a:latin typeface="Open Sans"/>
                <a:ea typeface="Open Sans"/>
                <a:cs typeface="Open Sans"/>
                <a:sym typeface="Open Sans"/>
              </a:rPr>
              <a:t>we use Jigsaw </a:t>
            </a:r>
          </a:p>
          <a:p>
            <a:r>
              <a:rPr lang="en-GB" b="1" u="sng" dirty="0">
                <a:solidFill>
                  <a:srgbClr val="0070C0"/>
                </a:solidFill>
                <a:latin typeface="Open Sans"/>
                <a:ea typeface="Open Sans"/>
                <a:cs typeface="Open Sans"/>
                <a:sym typeface="Open Sans"/>
              </a:rPr>
              <a:t>Learning. </a:t>
            </a:r>
          </a:p>
        </p:txBody>
      </p:sp>
      <p:pic>
        <p:nvPicPr>
          <p:cNvPr id="4" name="Google Shape;111;p5">
            <a:extLst>
              <a:ext uri="{FF2B5EF4-FFF2-40B4-BE49-F238E27FC236}">
                <a16:creationId xmlns:a16="http://schemas.microsoft.com/office/drawing/2014/main" id="{F7C62EB8-57FA-74BA-873C-84B8E3541060}"/>
              </a:ext>
            </a:extLst>
          </p:cNvPr>
          <p:cNvPicPr preferRelativeResize="0"/>
          <p:nvPr/>
        </p:nvPicPr>
        <p:blipFill rotWithShape="1">
          <a:blip r:embed="rId2">
            <a:alphaModFix/>
          </a:blip>
          <a:srcRect/>
          <a:stretch/>
        </p:blipFill>
        <p:spPr>
          <a:xfrm>
            <a:off x="4087852" y="277614"/>
            <a:ext cx="6711593" cy="1625060"/>
          </a:xfrm>
          <a:prstGeom prst="rect">
            <a:avLst/>
          </a:prstGeom>
          <a:noFill/>
          <a:ln>
            <a:noFill/>
          </a:ln>
        </p:spPr>
      </p:pic>
      <p:sp>
        <p:nvSpPr>
          <p:cNvPr id="6" name="TextBox 5">
            <a:extLst>
              <a:ext uri="{FF2B5EF4-FFF2-40B4-BE49-F238E27FC236}">
                <a16:creationId xmlns:a16="http://schemas.microsoft.com/office/drawing/2014/main" id="{E76ECF13-9BE6-503F-AB8A-3D0ED40DCD38}"/>
              </a:ext>
            </a:extLst>
          </p:cNvPr>
          <p:cNvSpPr txBox="1"/>
          <p:nvPr/>
        </p:nvSpPr>
        <p:spPr>
          <a:xfrm>
            <a:off x="386080" y="2177143"/>
            <a:ext cx="11694160" cy="3416320"/>
          </a:xfrm>
          <a:prstGeom prst="rect">
            <a:avLst/>
          </a:prstGeom>
          <a:noFill/>
        </p:spPr>
        <p:txBody>
          <a:bodyPr wrap="square">
            <a:spAutoFit/>
          </a:bodyPr>
          <a:lstStyle/>
          <a:p>
            <a:r>
              <a:rPr lang="en-US" b="1" dirty="0">
                <a:latin typeface="Cambria" panose="02040503050406030204" pitchFamily="18" charset="0"/>
                <a:ea typeface="Cambria" panose="02040503050406030204" pitchFamily="18" charset="0"/>
              </a:rPr>
              <a:t>Jigsaw is the mindful approach to health and well-being is a teaching and learning </a:t>
            </a:r>
            <a:r>
              <a:rPr lang="en-US" b="1" dirty="0" err="1">
                <a:latin typeface="Cambria" panose="02040503050406030204" pitchFamily="18" charset="0"/>
                <a:ea typeface="Cambria" panose="02040503050406030204" pitchFamily="18" charset="0"/>
              </a:rPr>
              <a:t>programme</a:t>
            </a:r>
            <a:r>
              <a:rPr lang="en-US" b="1" dirty="0">
                <a:latin typeface="Cambria" panose="02040503050406030204" pitchFamily="18" charset="0"/>
                <a:ea typeface="Cambria" panose="02040503050406030204" pitchFamily="18" charset="0"/>
              </a:rPr>
              <a:t> and has a strong focus on emotional and mental health and wellbeing. Jigsaw believes that this work is vital to support children’s development and to underpin their learning capacity, and that it is most effective when parents and carers work in partnership with the school. Jigsaw, like schools and parents, want children to be safe, healthy and happy. </a:t>
            </a:r>
          </a:p>
          <a:p>
            <a:endParaRPr lang="en-US" b="1" dirty="0">
              <a:latin typeface="Cambria" panose="02040503050406030204" pitchFamily="18" charset="0"/>
              <a:ea typeface="Cambria" panose="02040503050406030204" pitchFamily="18" charset="0"/>
            </a:endParaRPr>
          </a:p>
          <a:p>
            <a:r>
              <a:rPr lang="en-US" b="1" dirty="0">
                <a:latin typeface="Cambria" panose="02040503050406030204" pitchFamily="18" charset="0"/>
                <a:ea typeface="Cambria" panose="02040503050406030204" pitchFamily="18" charset="0"/>
              </a:rPr>
              <a:t>Schools will be respectful of the faith, beliefs and contexts of children’s families, engaging with parents and carers. Children’s safety and wellbeing is paramount and schools must fulfil their statutory duties. The Jigsaw </a:t>
            </a:r>
            <a:r>
              <a:rPr lang="en-US" b="1" dirty="0" err="1">
                <a:latin typeface="Cambria" panose="02040503050406030204" pitchFamily="18" charset="0"/>
                <a:ea typeface="Cambria" panose="02040503050406030204" pitchFamily="18" charset="0"/>
              </a:rPr>
              <a:t>Programme</a:t>
            </a:r>
            <a:r>
              <a:rPr lang="en-US" b="1" dirty="0">
                <a:latin typeface="Cambria" panose="02040503050406030204" pitchFamily="18" charset="0"/>
                <a:ea typeface="Cambria" panose="02040503050406030204" pitchFamily="18" charset="0"/>
              </a:rPr>
              <a:t> includes lessons on ALL aspects of compulsory Relationships and Sexuality Education, designed in a sensitive, spiral, age-appropriate curriculum. At Jigsaw, we believe this work is an important part of safeguarding children, as knowledge empowers them, helping them to stay safe and cope with puberty understanding why their bodies will change.</a:t>
            </a:r>
            <a:endParaRPr lang="en-GB" b="1" dirty="0">
              <a:latin typeface="Cambria" panose="02040503050406030204" pitchFamily="18" charset="0"/>
              <a:ea typeface="Cambria" panose="02040503050406030204" pitchFamily="18" charset="0"/>
            </a:endParaRPr>
          </a:p>
        </p:txBody>
      </p:sp>
      <p:pic>
        <p:nvPicPr>
          <p:cNvPr id="2" name="Picture 1" descr="A picture containing text, sign&#10;&#10;Description automatically generated">
            <a:extLst>
              <a:ext uri="{FF2B5EF4-FFF2-40B4-BE49-F238E27FC236}">
                <a16:creationId xmlns:a16="http://schemas.microsoft.com/office/drawing/2014/main" id="{65A3A4ED-E69A-CA41-71EB-D8EB6D5ACD4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21053" y="395200"/>
            <a:ext cx="1066799" cy="1095182"/>
          </a:xfrm>
          <a:prstGeom prst="rect">
            <a:avLst/>
          </a:prstGeom>
        </p:spPr>
      </p:pic>
      <p:pic>
        <p:nvPicPr>
          <p:cNvPr id="5" name="Picture 4" descr="A picture containing text, clipart, sign, vector graphics&#10;&#10;Description automatically generated">
            <a:extLst>
              <a:ext uri="{FF2B5EF4-FFF2-40B4-BE49-F238E27FC236}">
                <a16:creationId xmlns:a16="http://schemas.microsoft.com/office/drawing/2014/main" id="{7D3A76E7-9301-8B35-91B7-987CF56767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99445" y="449746"/>
            <a:ext cx="1280795" cy="1280795"/>
          </a:xfrm>
          <a:prstGeom prst="rect">
            <a:avLst/>
          </a:prstGeom>
        </p:spPr>
      </p:pic>
    </p:spTree>
    <p:extLst>
      <p:ext uri="{BB962C8B-B14F-4D97-AF65-F5344CB8AC3E}">
        <p14:creationId xmlns:p14="http://schemas.microsoft.com/office/powerpoint/2010/main" val="563960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DE3C18-8780-AD39-8831-91AB73616D4F}"/>
              </a:ext>
            </a:extLst>
          </p:cNvPr>
          <p:cNvSpPr txBox="1"/>
          <p:nvPr/>
        </p:nvSpPr>
        <p:spPr>
          <a:xfrm>
            <a:off x="435215" y="142303"/>
            <a:ext cx="11257280" cy="3554819"/>
          </a:xfrm>
          <a:prstGeom prst="rect">
            <a:avLst/>
          </a:prstGeom>
          <a:noFill/>
        </p:spPr>
        <p:txBody>
          <a:bodyPr wrap="square">
            <a:spAutoFit/>
          </a:bodyPr>
          <a:lstStyle/>
          <a:p>
            <a:pPr marL="0" lvl="0" indent="0" algn="l" rtl="0">
              <a:spcBef>
                <a:spcPts val="0"/>
              </a:spcBef>
              <a:spcAft>
                <a:spcPts val="0"/>
              </a:spcAft>
              <a:buClr>
                <a:schemeClr val="dk1"/>
              </a:buClr>
              <a:buSzPts val="3200"/>
              <a:buNone/>
            </a:pPr>
            <a:r>
              <a:rPr lang="en-US" dirty="0"/>
              <a:t>Breakdown of what RSE is taught in each year group:</a:t>
            </a:r>
          </a:p>
          <a:p>
            <a:pPr marL="0" lvl="0" indent="0" algn="l" rtl="0">
              <a:spcBef>
                <a:spcPts val="640"/>
              </a:spcBef>
              <a:spcAft>
                <a:spcPts val="0"/>
              </a:spcAft>
              <a:buClr>
                <a:srgbClr val="0070C0"/>
              </a:buClr>
              <a:buSzPts val="3200"/>
              <a:buNone/>
            </a:pPr>
            <a:r>
              <a:rPr lang="en-US" b="1" dirty="0">
                <a:solidFill>
                  <a:srgbClr val="0070C0"/>
                </a:solidFill>
                <a:latin typeface="Open Sans"/>
                <a:ea typeface="Open Sans"/>
                <a:cs typeface="Open Sans"/>
                <a:sym typeface="Open Sans"/>
              </a:rPr>
              <a:t>Year 1 </a:t>
            </a:r>
            <a:endParaRPr lang="en-US" dirty="0"/>
          </a:p>
          <a:p>
            <a:pPr marL="0" lvl="0" indent="0" algn="l" rtl="0">
              <a:spcBef>
                <a:spcPts val="640"/>
              </a:spcBef>
              <a:spcAft>
                <a:spcPts val="0"/>
              </a:spcAft>
              <a:buClr>
                <a:schemeClr val="dk1"/>
              </a:buClr>
              <a:buSzPts val="3200"/>
              <a:buNone/>
            </a:pPr>
            <a:endParaRPr lang="en-US" dirty="0"/>
          </a:p>
          <a:p>
            <a:pPr marL="0" lvl="0" indent="0" algn="l" rtl="0">
              <a:spcBef>
                <a:spcPts val="640"/>
              </a:spcBef>
              <a:spcAft>
                <a:spcPts val="0"/>
              </a:spcAft>
              <a:buClr>
                <a:schemeClr val="dk1"/>
              </a:buClr>
              <a:buSzPts val="3200"/>
              <a:buNone/>
            </a:pPr>
            <a:endParaRPr lang="en-US" dirty="0"/>
          </a:p>
          <a:p>
            <a:pPr marL="0" lvl="0" indent="0" algn="l" rtl="0">
              <a:spcBef>
                <a:spcPts val="640"/>
              </a:spcBef>
              <a:spcAft>
                <a:spcPts val="0"/>
              </a:spcAft>
              <a:buClr>
                <a:schemeClr val="dk1"/>
              </a:buClr>
              <a:buSzPts val="3200"/>
              <a:buNone/>
            </a:pPr>
            <a:endParaRPr lang="en-US" dirty="0"/>
          </a:p>
          <a:p>
            <a:pPr marL="0" lvl="0" indent="0" algn="l" rtl="0">
              <a:spcBef>
                <a:spcPts val="640"/>
              </a:spcBef>
              <a:spcAft>
                <a:spcPts val="0"/>
              </a:spcAft>
              <a:buClr>
                <a:schemeClr val="dk1"/>
              </a:buClr>
              <a:buSzPts val="3200"/>
              <a:buNone/>
            </a:pPr>
            <a:endParaRPr lang="en-US" dirty="0"/>
          </a:p>
          <a:p>
            <a:pPr marL="342900" lvl="0" indent="-342900" algn="l" rtl="0">
              <a:spcBef>
                <a:spcPts val="640"/>
              </a:spcBef>
              <a:spcAft>
                <a:spcPts val="0"/>
              </a:spcAft>
              <a:buClr>
                <a:schemeClr val="dk1"/>
              </a:buClr>
              <a:buSzPts val="3200"/>
              <a:buFont typeface="Noto Sans Symbols"/>
              <a:buChar char="▪"/>
            </a:pPr>
            <a:r>
              <a:rPr lang="en-US" dirty="0"/>
              <a:t>Correct naming of body parts including penis and vagina.</a:t>
            </a:r>
          </a:p>
          <a:p>
            <a:pPr marL="342900" lvl="0" indent="-342900" algn="l" rtl="0">
              <a:spcBef>
                <a:spcPts val="640"/>
              </a:spcBef>
              <a:spcAft>
                <a:spcPts val="0"/>
              </a:spcAft>
              <a:buClr>
                <a:schemeClr val="dk1"/>
              </a:buClr>
              <a:buSzPts val="3200"/>
              <a:buFont typeface="Noto Sans Symbols"/>
              <a:buChar char="▪"/>
            </a:pPr>
            <a:r>
              <a:rPr lang="en-US" dirty="0"/>
              <a:t>Life cycle of living things (babies to adults)</a:t>
            </a:r>
          </a:p>
          <a:p>
            <a:pPr marL="342900" lvl="0" indent="-342900" algn="l" rtl="0">
              <a:spcBef>
                <a:spcPts val="640"/>
              </a:spcBef>
              <a:spcAft>
                <a:spcPts val="0"/>
              </a:spcAft>
              <a:buClr>
                <a:schemeClr val="dk1"/>
              </a:buClr>
              <a:buSzPts val="3200"/>
              <a:buFont typeface="Noto Sans Symbols"/>
              <a:buChar char="▪"/>
            </a:pPr>
            <a:r>
              <a:rPr lang="en-US" dirty="0"/>
              <a:t>Ordering life cycle cards</a:t>
            </a:r>
          </a:p>
          <a:p>
            <a:pPr marL="342900" lvl="0" indent="-342900" algn="l" rtl="0">
              <a:spcBef>
                <a:spcPts val="640"/>
              </a:spcBef>
              <a:spcAft>
                <a:spcPts val="0"/>
              </a:spcAft>
              <a:buClr>
                <a:schemeClr val="dk1"/>
              </a:buClr>
              <a:buSzPts val="3200"/>
              <a:buFont typeface="Noto Sans Symbols"/>
              <a:buChar char="▪"/>
            </a:pPr>
            <a:r>
              <a:rPr lang="en-US" dirty="0"/>
              <a:t>Coping with change </a:t>
            </a:r>
          </a:p>
        </p:txBody>
      </p:sp>
      <p:pic>
        <p:nvPicPr>
          <p:cNvPr id="4" name="Google Shape;150;p11">
            <a:extLst>
              <a:ext uri="{FF2B5EF4-FFF2-40B4-BE49-F238E27FC236}">
                <a16:creationId xmlns:a16="http://schemas.microsoft.com/office/drawing/2014/main" id="{4D3299E2-A305-30F8-0F02-98A5D6D4532E}"/>
              </a:ext>
            </a:extLst>
          </p:cNvPr>
          <p:cNvPicPr preferRelativeResize="0"/>
          <p:nvPr/>
        </p:nvPicPr>
        <p:blipFill rotWithShape="1">
          <a:blip r:embed="rId2">
            <a:alphaModFix/>
          </a:blip>
          <a:srcRect/>
          <a:stretch/>
        </p:blipFill>
        <p:spPr>
          <a:xfrm>
            <a:off x="499505" y="872738"/>
            <a:ext cx="8201025" cy="1304925"/>
          </a:xfrm>
          <a:prstGeom prst="rect">
            <a:avLst/>
          </a:prstGeom>
          <a:noFill/>
          <a:ln>
            <a:noFill/>
          </a:ln>
        </p:spPr>
      </p:pic>
      <p:pic>
        <p:nvPicPr>
          <p:cNvPr id="6" name="Google Shape;155;p12">
            <a:extLst>
              <a:ext uri="{FF2B5EF4-FFF2-40B4-BE49-F238E27FC236}">
                <a16:creationId xmlns:a16="http://schemas.microsoft.com/office/drawing/2014/main" id="{E5514AAF-91E2-8AAD-882B-BD1A6B2DF48C}"/>
              </a:ext>
            </a:extLst>
          </p:cNvPr>
          <p:cNvPicPr preferRelativeResize="0">
            <a:picLocks/>
          </p:cNvPicPr>
          <p:nvPr/>
        </p:nvPicPr>
        <p:blipFill rotWithShape="1">
          <a:blip r:embed="rId3">
            <a:alphaModFix/>
          </a:blip>
          <a:srcRect/>
          <a:stretch/>
        </p:blipFill>
        <p:spPr>
          <a:xfrm>
            <a:off x="9119552" y="4064000"/>
            <a:ext cx="2838768" cy="2124388"/>
          </a:xfrm>
          <a:prstGeom prst="rect">
            <a:avLst/>
          </a:prstGeom>
          <a:noFill/>
          <a:ln>
            <a:noFill/>
          </a:ln>
        </p:spPr>
      </p:pic>
      <p:pic>
        <p:nvPicPr>
          <p:cNvPr id="2" name="Google Shape;156;p12">
            <a:extLst>
              <a:ext uri="{FF2B5EF4-FFF2-40B4-BE49-F238E27FC236}">
                <a16:creationId xmlns:a16="http://schemas.microsoft.com/office/drawing/2014/main" id="{2B78CAA2-F4C6-83D4-76A6-29C155BCED86}"/>
              </a:ext>
            </a:extLst>
          </p:cNvPr>
          <p:cNvPicPr preferRelativeResize="0"/>
          <p:nvPr/>
        </p:nvPicPr>
        <p:blipFill rotWithShape="1">
          <a:blip r:embed="rId4"/>
          <a:srcRect l="-1" r="-1639" b="33558"/>
          <a:stretch/>
        </p:blipFill>
        <p:spPr>
          <a:xfrm>
            <a:off x="9703647" y="780758"/>
            <a:ext cx="2405408" cy="1957542"/>
          </a:xfrm>
          <a:prstGeom prst="rect">
            <a:avLst/>
          </a:prstGeom>
          <a:noFill/>
        </p:spPr>
      </p:pic>
      <p:pic>
        <p:nvPicPr>
          <p:cNvPr id="7" name="Google Shape;156;p12">
            <a:extLst>
              <a:ext uri="{FF2B5EF4-FFF2-40B4-BE49-F238E27FC236}">
                <a16:creationId xmlns:a16="http://schemas.microsoft.com/office/drawing/2014/main" id="{D555DEC3-9F3D-DE24-34C3-6A838FF41F45}"/>
              </a:ext>
            </a:extLst>
          </p:cNvPr>
          <p:cNvPicPr preferRelativeResize="0"/>
          <p:nvPr/>
        </p:nvPicPr>
        <p:blipFill rotWithShape="1">
          <a:blip r:embed="rId4">
            <a:alphaModFix/>
          </a:blip>
          <a:srcRect t="82944" r="66789"/>
          <a:stretch/>
        </p:blipFill>
        <p:spPr>
          <a:xfrm>
            <a:off x="9703648" y="2738299"/>
            <a:ext cx="814407" cy="539486"/>
          </a:xfrm>
          <a:prstGeom prst="rect">
            <a:avLst/>
          </a:prstGeom>
          <a:noFill/>
          <a:ln>
            <a:noFill/>
          </a:ln>
        </p:spPr>
      </p:pic>
      <p:pic>
        <p:nvPicPr>
          <p:cNvPr id="8" name="Google Shape;156;p12">
            <a:extLst>
              <a:ext uri="{FF2B5EF4-FFF2-40B4-BE49-F238E27FC236}">
                <a16:creationId xmlns:a16="http://schemas.microsoft.com/office/drawing/2014/main" id="{F6D1413D-846D-91BB-8F43-2A30567908E2}"/>
              </a:ext>
            </a:extLst>
          </p:cNvPr>
          <p:cNvPicPr preferRelativeResize="0"/>
          <p:nvPr/>
        </p:nvPicPr>
        <p:blipFill rotWithShape="1">
          <a:blip r:embed="rId4">
            <a:alphaModFix/>
          </a:blip>
          <a:srcRect l="68245" t="82944"/>
          <a:stretch/>
        </p:blipFill>
        <p:spPr>
          <a:xfrm>
            <a:off x="11418417" y="2738300"/>
            <a:ext cx="654493" cy="590972"/>
          </a:xfrm>
          <a:prstGeom prst="rect">
            <a:avLst/>
          </a:prstGeom>
          <a:noFill/>
          <a:ln>
            <a:noFill/>
          </a:ln>
        </p:spPr>
      </p:pic>
      <p:pic>
        <p:nvPicPr>
          <p:cNvPr id="10" name="Picture 9">
            <a:extLst>
              <a:ext uri="{FF2B5EF4-FFF2-40B4-BE49-F238E27FC236}">
                <a16:creationId xmlns:a16="http://schemas.microsoft.com/office/drawing/2014/main" id="{E2C9F10F-6EB0-BA5A-DE90-A270588564C9}"/>
              </a:ext>
            </a:extLst>
          </p:cNvPr>
          <p:cNvPicPr>
            <a:picLocks noChangeAspect="1"/>
          </p:cNvPicPr>
          <p:nvPr/>
        </p:nvPicPr>
        <p:blipFill rotWithShape="1">
          <a:blip r:embed="rId5"/>
          <a:srcRect l="15166" t="19111" r="12488" b="23704"/>
          <a:stretch/>
        </p:blipFill>
        <p:spPr>
          <a:xfrm>
            <a:off x="396240" y="4303818"/>
            <a:ext cx="4955476" cy="2203324"/>
          </a:xfrm>
          <a:prstGeom prst="rect">
            <a:avLst/>
          </a:prstGeom>
        </p:spPr>
      </p:pic>
      <p:sp>
        <p:nvSpPr>
          <p:cNvPr id="5" name="TextBox 1">
            <a:extLst>
              <a:ext uri="{FF2B5EF4-FFF2-40B4-BE49-F238E27FC236}">
                <a16:creationId xmlns:a16="http://schemas.microsoft.com/office/drawing/2014/main" id="{FDF1F468-3D95-73A0-0BF0-CA89F292400B}"/>
              </a:ext>
            </a:extLst>
          </p:cNvPr>
          <p:cNvSpPr txBox="1"/>
          <p:nvPr/>
        </p:nvSpPr>
        <p:spPr>
          <a:xfrm>
            <a:off x="6096000" y="4974457"/>
            <a:ext cx="2743200" cy="120032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6"/>
              </a:rPr>
              <a:t>Relationship and Sexuality Education with yr1 at </a:t>
            </a:r>
            <a:r>
              <a:rPr lang="en-US" dirty="0" err="1">
                <a:hlinkClick r:id="rId6"/>
              </a:rPr>
              <a:t>Blaenymaes</a:t>
            </a:r>
            <a:r>
              <a:rPr lang="en-US" dirty="0">
                <a:hlinkClick r:id="rId6"/>
              </a:rPr>
              <a:t> Primary - YouTube</a:t>
            </a:r>
            <a:endParaRPr lang="en-US" dirty="0"/>
          </a:p>
        </p:txBody>
      </p:sp>
    </p:spTree>
    <p:extLst>
      <p:ext uri="{BB962C8B-B14F-4D97-AF65-F5344CB8AC3E}">
        <p14:creationId xmlns:p14="http://schemas.microsoft.com/office/powerpoint/2010/main" val="1031468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1D1A123-82A0-1E6D-6388-38F894E4BE9A}"/>
              </a:ext>
            </a:extLst>
          </p:cNvPr>
          <p:cNvSpPr txBox="1"/>
          <p:nvPr/>
        </p:nvSpPr>
        <p:spPr>
          <a:xfrm>
            <a:off x="538480" y="247134"/>
            <a:ext cx="6096000" cy="369332"/>
          </a:xfrm>
          <a:prstGeom prst="rect">
            <a:avLst/>
          </a:prstGeom>
          <a:noFill/>
        </p:spPr>
        <p:txBody>
          <a:bodyPr wrap="square">
            <a:spAutoFit/>
          </a:bodyPr>
          <a:lstStyle/>
          <a:p>
            <a:r>
              <a:rPr lang="en-GB" b="1" dirty="0">
                <a:solidFill>
                  <a:srgbClr val="0070C0"/>
                </a:solidFill>
                <a:latin typeface="Open Sans"/>
                <a:ea typeface="Open Sans"/>
                <a:cs typeface="Open Sans"/>
                <a:sym typeface="Open Sans"/>
              </a:rPr>
              <a:t>Year 2</a:t>
            </a:r>
            <a:endParaRPr lang="en-GB" dirty="0"/>
          </a:p>
        </p:txBody>
      </p:sp>
      <p:pic>
        <p:nvPicPr>
          <p:cNvPr id="4" name="Google Shape;169;p13">
            <a:extLst>
              <a:ext uri="{FF2B5EF4-FFF2-40B4-BE49-F238E27FC236}">
                <a16:creationId xmlns:a16="http://schemas.microsoft.com/office/drawing/2014/main" id="{F9AFF19D-2D03-FEF3-9F48-B01B931C796A}"/>
              </a:ext>
            </a:extLst>
          </p:cNvPr>
          <p:cNvPicPr preferRelativeResize="0"/>
          <p:nvPr/>
        </p:nvPicPr>
        <p:blipFill rotWithShape="1">
          <a:blip r:embed="rId2">
            <a:alphaModFix/>
          </a:blip>
          <a:srcRect/>
          <a:stretch/>
        </p:blipFill>
        <p:spPr>
          <a:xfrm>
            <a:off x="2222940" y="121482"/>
            <a:ext cx="8105775" cy="1295400"/>
          </a:xfrm>
          <a:prstGeom prst="rect">
            <a:avLst/>
          </a:prstGeom>
          <a:noFill/>
          <a:ln>
            <a:noFill/>
          </a:ln>
        </p:spPr>
      </p:pic>
      <p:sp>
        <p:nvSpPr>
          <p:cNvPr id="6" name="TextBox 5">
            <a:extLst>
              <a:ext uri="{FF2B5EF4-FFF2-40B4-BE49-F238E27FC236}">
                <a16:creationId xmlns:a16="http://schemas.microsoft.com/office/drawing/2014/main" id="{4E93584A-CA05-1D91-1856-256256A19BE8}"/>
              </a:ext>
            </a:extLst>
          </p:cNvPr>
          <p:cNvSpPr txBox="1"/>
          <p:nvPr/>
        </p:nvSpPr>
        <p:spPr>
          <a:xfrm>
            <a:off x="416559" y="1623110"/>
            <a:ext cx="10077269" cy="1785104"/>
          </a:xfrm>
          <a:prstGeom prst="rect">
            <a:avLst/>
          </a:prstGeom>
          <a:noFill/>
        </p:spPr>
        <p:txBody>
          <a:bodyPr wrap="square">
            <a:spAutoFit/>
          </a:bodyPr>
          <a:lstStyle/>
          <a:p>
            <a:pPr marL="342900" lvl="0" indent="-342900" algn="l" rtl="0">
              <a:spcBef>
                <a:spcPts val="0"/>
              </a:spcBef>
              <a:spcAft>
                <a:spcPts val="0"/>
              </a:spcAft>
              <a:buClr>
                <a:schemeClr val="dk1"/>
              </a:buClr>
              <a:buSzPts val="3200"/>
              <a:buFont typeface="Noto Sans Symbols"/>
              <a:buChar char="▪"/>
            </a:pPr>
            <a:r>
              <a:rPr lang="en-US" dirty="0">
                <a:latin typeface="Cambria" panose="02040503050406030204" pitchFamily="18" charset="0"/>
                <a:ea typeface="Cambria" panose="02040503050406030204" pitchFamily="18" charset="0"/>
              </a:rPr>
              <a:t> Stages of growth</a:t>
            </a:r>
          </a:p>
          <a:p>
            <a:pPr marL="342900" lvl="0" indent="-342900" algn="l" rtl="0">
              <a:spcBef>
                <a:spcPts val="640"/>
              </a:spcBef>
              <a:spcAft>
                <a:spcPts val="0"/>
              </a:spcAft>
              <a:buClr>
                <a:schemeClr val="dk1"/>
              </a:buClr>
              <a:buSzPts val="3200"/>
              <a:buFont typeface="Noto Sans Symbols"/>
              <a:buChar char="▪"/>
            </a:pPr>
            <a:r>
              <a:rPr lang="en-US" dirty="0">
                <a:latin typeface="Cambria" panose="02040503050406030204" pitchFamily="18" charset="0"/>
                <a:ea typeface="Cambria" panose="02040503050406030204" pitchFamily="18" charset="0"/>
              </a:rPr>
              <a:t> Timeline defining different stages of life (baby, toddler, teen </a:t>
            </a:r>
            <a:r>
              <a:rPr lang="en-US" dirty="0" err="1">
                <a:latin typeface="Cambria" panose="02040503050406030204" pitchFamily="18" charset="0"/>
                <a:ea typeface="Cambria" panose="02040503050406030204" pitchFamily="18" charset="0"/>
              </a:rPr>
              <a:t>etc</a:t>
            </a:r>
            <a:r>
              <a:rPr lang="en-US" dirty="0">
                <a:latin typeface="Cambria" panose="02040503050406030204" pitchFamily="18" charset="0"/>
                <a:ea typeface="Cambria" panose="02040503050406030204" pitchFamily="18" charset="0"/>
              </a:rPr>
              <a:t>)</a:t>
            </a:r>
          </a:p>
          <a:p>
            <a:pPr marL="342900" lvl="0" indent="-342900" algn="l" rtl="0">
              <a:spcBef>
                <a:spcPts val="640"/>
              </a:spcBef>
              <a:spcAft>
                <a:spcPts val="0"/>
              </a:spcAft>
              <a:buClr>
                <a:schemeClr val="dk1"/>
              </a:buClr>
              <a:buSzPts val="3200"/>
              <a:buFont typeface="Noto Sans Symbols"/>
              <a:buChar char="▪"/>
            </a:pPr>
            <a:r>
              <a:rPr lang="en-US" dirty="0">
                <a:latin typeface="Cambria" panose="02040503050406030204" pitchFamily="18" charset="0"/>
                <a:ea typeface="Cambria" panose="02040503050406030204" pitchFamily="18" charset="0"/>
              </a:rPr>
              <a:t> What are ‘private’ and ‘public’ body parts</a:t>
            </a:r>
          </a:p>
          <a:p>
            <a:pPr marL="342900" lvl="0" indent="-342900" algn="l" rtl="0">
              <a:spcBef>
                <a:spcPts val="640"/>
              </a:spcBef>
              <a:spcAft>
                <a:spcPts val="0"/>
              </a:spcAft>
              <a:buClr>
                <a:schemeClr val="dk1"/>
              </a:buClr>
              <a:buSzPts val="3200"/>
              <a:buFont typeface="Noto Sans Symbols"/>
              <a:buChar char="▪"/>
            </a:pPr>
            <a:r>
              <a:rPr lang="en-US" dirty="0" err="1">
                <a:latin typeface="Cambria" panose="02040503050406030204" pitchFamily="18" charset="0"/>
                <a:ea typeface="Cambria" panose="02040503050406030204" pitchFamily="18" charset="0"/>
              </a:rPr>
              <a:t>Recognising</a:t>
            </a:r>
            <a:r>
              <a:rPr lang="en-US" dirty="0">
                <a:latin typeface="Cambria" panose="02040503050406030204" pitchFamily="18" charset="0"/>
                <a:ea typeface="Cambria" panose="02040503050406030204" pitchFamily="18" charset="0"/>
              </a:rPr>
              <a:t> different types of ‘touch’ in context of hugs, cuddles, tickles etc. </a:t>
            </a:r>
          </a:p>
          <a:p>
            <a:pPr marL="342900" lvl="0" indent="-342900" algn="l" rtl="0">
              <a:spcBef>
                <a:spcPts val="640"/>
              </a:spcBef>
              <a:spcAft>
                <a:spcPts val="0"/>
              </a:spcAft>
              <a:buClr>
                <a:schemeClr val="dk1"/>
              </a:buClr>
              <a:buSzPts val="3200"/>
              <a:buFont typeface="Noto Sans Symbols"/>
              <a:buChar char="▪"/>
            </a:pPr>
            <a:r>
              <a:rPr lang="en-US" dirty="0">
                <a:latin typeface="Cambria" panose="02040503050406030204" pitchFamily="18" charset="0"/>
                <a:ea typeface="Cambria" panose="02040503050406030204" pitchFamily="18" charset="0"/>
              </a:rPr>
              <a:t>What to do if touch makes you feel frightened or you don’t like it?</a:t>
            </a:r>
          </a:p>
        </p:txBody>
      </p:sp>
      <p:pic>
        <p:nvPicPr>
          <p:cNvPr id="2" name="Picture 1">
            <a:extLst>
              <a:ext uri="{FF2B5EF4-FFF2-40B4-BE49-F238E27FC236}">
                <a16:creationId xmlns:a16="http://schemas.microsoft.com/office/drawing/2014/main" id="{9008247B-841D-7505-49FC-59EF09E8D490}"/>
              </a:ext>
            </a:extLst>
          </p:cNvPr>
          <p:cNvPicPr>
            <a:picLocks noChangeAspect="1"/>
          </p:cNvPicPr>
          <p:nvPr/>
        </p:nvPicPr>
        <p:blipFill rotWithShape="1">
          <a:blip r:embed="rId3"/>
          <a:srcRect l="12833" t="17926" r="12167" b="17185"/>
          <a:stretch/>
        </p:blipFill>
        <p:spPr>
          <a:xfrm>
            <a:off x="2928256" y="3690413"/>
            <a:ext cx="6000931" cy="2920453"/>
          </a:xfrm>
          <a:prstGeom prst="rect">
            <a:avLst/>
          </a:prstGeom>
        </p:spPr>
      </p:pic>
    </p:spTree>
    <p:extLst>
      <p:ext uri="{BB962C8B-B14F-4D97-AF65-F5344CB8AC3E}">
        <p14:creationId xmlns:p14="http://schemas.microsoft.com/office/powerpoint/2010/main" val="3486101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A021D1-7BA5-D7EE-595D-4E3E70112F36}"/>
              </a:ext>
            </a:extLst>
          </p:cNvPr>
          <p:cNvSpPr txBox="1"/>
          <p:nvPr/>
        </p:nvSpPr>
        <p:spPr>
          <a:xfrm>
            <a:off x="355600" y="267454"/>
            <a:ext cx="6096000" cy="369332"/>
          </a:xfrm>
          <a:prstGeom prst="rect">
            <a:avLst/>
          </a:prstGeom>
          <a:noFill/>
        </p:spPr>
        <p:txBody>
          <a:bodyPr wrap="square">
            <a:spAutoFit/>
          </a:bodyPr>
          <a:lstStyle/>
          <a:p>
            <a:r>
              <a:rPr lang="en-GB" b="1" dirty="0">
                <a:solidFill>
                  <a:srgbClr val="0070C0"/>
                </a:solidFill>
                <a:latin typeface="Open Sans"/>
                <a:ea typeface="Open Sans"/>
                <a:cs typeface="Open Sans"/>
                <a:sym typeface="Open Sans"/>
              </a:rPr>
              <a:t>Year 3 </a:t>
            </a:r>
            <a:endParaRPr lang="en-GB" dirty="0"/>
          </a:p>
        </p:txBody>
      </p:sp>
      <p:pic>
        <p:nvPicPr>
          <p:cNvPr id="4" name="Google Shape;189;p15">
            <a:extLst>
              <a:ext uri="{FF2B5EF4-FFF2-40B4-BE49-F238E27FC236}">
                <a16:creationId xmlns:a16="http://schemas.microsoft.com/office/drawing/2014/main" id="{D7AE641E-DEBE-74F3-4361-34A1327E3348}"/>
              </a:ext>
            </a:extLst>
          </p:cNvPr>
          <p:cNvPicPr preferRelativeResize="0"/>
          <p:nvPr/>
        </p:nvPicPr>
        <p:blipFill rotWithShape="1">
          <a:blip r:embed="rId2">
            <a:alphaModFix/>
          </a:blip>
          <a:srcRect/>
          <a:stretch/>
        </p:blipFill>
        <p:spPr>
          <a:xfrm>
            <a:off x="2446967" y="267454"/>
            <a:ext cx="8559577" cy="1322088"/>
          </a:xfrm>
          <a:prstGeom prst="rect">
            <a:avLst/>
          </a:prstGeom>
          <a:noFill/>
          <a:ln>
            <a:noFill/>
          </a:ln>
        </p:spPr>
      </p:pic>
      <p:sp>
        <p:nvSpPr>
          <p:cNvPr id="6" name="TextBox 5">
            <a:extLst>
              <a:ext uri="{FF2B5EF4-FFF2-40B4-BE49-F238E27FC236}">
                <a16:creationId xmlns:a16="http://schemas.microsoft.com/office/drawing/2014/main" id="{DCCA423C-900C-876D-E5E5-F63C2AEF5CD1}"/>
              </a:ext>
            </a:extLst>
          </p:cNvPr>
          <p:cNvSpPr txBox="1"/>
          <p:nvPr/>
        </p:nvSpPr>
        <p:spPr>
          <a:xfrm>
            <a:off x="630755" y="1781929"/>
            <a:ext cx="6096000" cy="1708160"/>
          </a:xfrm>
          <a:prstGeom prst="rect">
            <a:avLst/>
          </a:prstGeom>
          <a:noFill/>
        </p:spPr>
        <p:txBody>
          <a:bodyPr wrap="square">
            <a:spAutoFit/>
          </a:bodyPr>
          <a:lstStyle/>
          <a:p>
            <a:pPr marL="342900" lvl="0" indent="-342900" algn="l" rtl="0">
              <a:spcBef>
                <a:spcPts val="0"/>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Role of a parent when looking after a baby</a:t>
            </a:r>
          </a:p>
          <a:p>
            <a:pPr marL="342900" lvl="0" indent="-342900" algn="l" rtl="0">
              <a:spcBef>
                <a:spcPts val="592"/>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 How a baby’s life starts (no reference to sex) E.g. grows inside the mother get nutrients from her</a:t>
            </a:r>
          </a:p>
          <a:p>
            <a:pPr marL="342900" lvl="0" indent="-342900" algn="l" rtl="0">
              <a:spcBef>
                <a:spcPts val="592"/>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 Visible changes to the body due to puberty</a:t>
            </a:r>
          </a:p>
          <a:p>
            <a:pPr marL="342900" lvl="0" indent="-342900" algn="l" rtl="0">
              <a:spcBef>
                <a:spcPts val="592"/>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Challenging stereotypes E.g. jobs in the house</a:t>
            </a:r>
          </a:p>
        </p:txBody>
      </p:sp>
      <p:pic>
        <p:nvPicPr>
          <p:cNvPr id="7" name="Google Shape;200;p16">
            <a:extLst>
              <a:ext uri="{FF2B5EF4-FFF2-40B4-BE49-F238E27FC236}">
                <a16:creationId xmlns:a16="http://schemas.microsoft.com/office/drawing/2014/main" id="{9F42CDD4-E43B-40B3-E187-53EEBE88ECA2}"/>
              </a:ext>
            </a:extLst>
          </p:cNvPr>
          <p:cNvPicPr preferRelativeResize="0"/>
          <p:nvPr/>
        </p:nvPicPr>
        <p:blipFill rotWithShape="1">
          <a:blip r:embed="rId3">
            <a:alphaModFix/>
          </a:blip>
          <a:srcRect/>
          <a:stretch/>
        </p:blipFill>
        <p:spPr>
          <a:xfrm>
            <a:off x="9102493" y="1781929"/>
            <a:ext cx="2185951" cy="2241748"/>
          </a:xfrm>
          <a:prstGeom prst="rect">
            <a:avLst/>
          </a:prstGeom>
          <a:noFill/>
          <a:ln>
            <a:noFill/>
          </a:ln>
        </p:spPr>
      </p:pic>
      <p:pic>
        <p:nvPicPr>
          <p:cNvPr id="5" name="Google Shape;196;p16">
            <a:extLst>
              <a:ext uri="{FF2B5EF4-FFF2-40B4-BE49-F238E27FC236}">
                <a16:creationId xmlns:a16="http://schemas.microsoft.com/office/drawing/2014/main" id="{37AB5127-7844-56E5-E3D9-B97817687045}"/>
              </a:ext>
            </a:extLst>
          </p:cNvPr>
          <p:cNvPicPr preferRelativeResize="0"/>
          <p:nvPr/>
        </p:nvPicPr>
        <p:blipFill rotWithShape="1">
          <a:blip r:embed="rId4">
            <a:alphaModFix/>
          </a:blip>
          <a:srcRect/>
          <a:stretch/>
        </p:blipFill>
        <p:spPr>
          <a:xfrm>
            <a:off x="630754" y="3685837"/>
            <a:ext cx="5378159" cy="2464592"/>
          </a:xfrm>
          <a:prstGeom prst="rect">
            <a:avLst/>
          </a:prstGeom>
          <a:noFill/>
          <a:ln>
            <a:noFill/>
          </a:ln>
        </p:spPr>
      </p:pic>
    </p:spTree>
    <p:extLst>
      <p:ext uri="{BB962C8B-B14F-4D97-AF65-F5344CB8AC3E}">
        <p14:creationId xmlns:p14="http://schemas.microsoft.com/office/powerpoint/2010/main" val="3330240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7FEB27-AD3B-DF5A-ABF0-07B6DDB53895}"/>
              </a:ext>
            </a:extLst>
          </p:cNvPr>
          <p:cNvPicPr>
            <a:picLocks noChangeAspect="1"/>
          </p:cNvPicPr>
          <p:nvPr/>
        </p:nvPicPr>
        <p:blipFill rotWithShape="1">
          <a:blip r:embed="rId2"/>
          <a:srcRect l="15167" t="14370" r="15000" b="17778"/>
          <a:stretch/>
        </p:blipFill>
        <p:spPr>
          <a:xfrm>
            <a:off x="355600" y="223519"/>
            <a:ext cx="11084560" cy="6058149"/>
          </a:xfrm>
          <a:prstGeom prst="rect">
            <a:avLst/>
          </a:prstGeom>
        </p:spPr>
      </p:pic>
    </p:spTree>
    <p:extLst>
      <p:ext uri="{BB962C8B-B14F-4D97-AF65-F5344CB8AC3E}">
        <p14:creationId xmlns:p14="http://schemas.microsoft.com/office/powerpoint/2010/main" val="161094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F41EA7-97D9-6E48-D527-90AFEC5A4FAD}"/>
              </a:ext>
            </a:extLst>
          </p:cNvPr>
          <p:cNvSpPr txBox="1"/>
          <p:nvPr/>
        </p:nvSpPr>
        <p:spPr>
          <a:xfrm>
            <a:off x="599440" y="257294"/>
            <a:ext cx="6096000" cy="369332"/>
          </a:xfrm>
          <a:prstGeom prst="rect">
            <a:avLst/>
          </a:prstGeom>
          <a:noFill/>
        </p:spPr>
        <p:txBody>
          <a:bodyPr wrap="square">
            <a:spAutoFit/>
          </a:bodyPr>
          <a:lstStyle/>
          <a:p>
            <a:r>
              <a:rPr lang="en-GB" b="1" dirty="0">
                <a:solidFill>
                  <a:srgbClr val="0070C0"/>
                </a:solidFill>
                <a:latin typeface="Open Sans"/>
                <a:ea typeface="Open Sans"/>
                <a:cs typeface="Open Sans"/>
                <a:sym typeface="Open Sans"/>
              </a:rPr>
              <a:t>Year 4</a:t>
            </a:r>
            <a:endParaRPr lang="en-GB" dirty="0"/>
          </a:p>
        </p:txBody>
      </p:sp>
      <p:sp>
        <p:nvSpPr>
          <p:cNvPr id="6" name="TextBox 5">
            <a:extLst>
              <a:ext uri="{FF2B5EF4-FFF2-40B4-BE49-F238E27FC236}">
                <a16:creationId xmlns:a16="http://schemas.microsoft.com/office/drawing/2014/main" id="{79F6879F-49E4-C58A-9137-E167BA78A300}"/>
              </a:ext>
            </a:extLst>
          </p:cNvPr>
          <p:cNvSpPr txBox="1"/>
          <p:nvPr/>
        </p:nvSpPr>
        <p:spPr>
          <a:xfrm>
            <a:off x="518160" y="783772"/>
            <a:ext cx="6644640" cy="2010807"/>
          </a:xfrm>
          <a:prstGeom prst="rect">
            <a:avLst/>
          </a:prstGeom>
          <a:noFill/>
        </p:spPr>
        <p:txBody>
          <a:bodyPr wrap="square">
            <a:spAutoFit/>
          </a:bodyPr>
          <a:lstStyle/>
          <a:p>
            <a:pPr marL="342900" lvl="0" indent="-342900" algn="l" rtl="0">
              <a:spcBef>
                <a:spcPts val="0"/>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 Why children have some of their parental features</a:t>
            </a:r>
          </a:p>
          <a:p>
            <a:pPr marL="342900" lvl="0" indent="-342900" algn="l" rtl="0">
              <a:spcBef>
                <a:spcPts val="544"/>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 Brief explanation of how a baby is made</a:t>
            </a:r>
          </a:p>
          <a:p>
            <a:pPr marL="342900" lvl="0" indent="-342900" algn="l" rtl="0">
              <a:spcBef>
                <a:spcPts val="544"/>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Changes to girls during puberty</a:t>
            </a:r>
          </a:p>
          <a:p>
            <a:pPr marL="342900" lvl="0" indent="-342900" algn="l" rtl="0">
              <a:spcBef>
                <a:spcPts val="544"/>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Accepting that some changes are out of our control (seasons, puberty)</a:t>
            </a:r>
          </a:p>
          <a:p>
            <a:pPr marL="342900" lvl="0" indent="-342900" algn="l" rtl="0">
              <a:spcBef>
                <a:spcPts val="544"/>
              </a:spcBef>
              <a:spcAft>
                <a:spcPts val="0"/>
              </a:spcAft>
              <a:buClr>
                <a:schemeClr val="dk1"/>
              </a:buClr>
              <a:buSzPct val="100000"/>
              <a:buFont typeface="Noto Sans Symbols"/>
              <a:buChar char="▪"/>
            </a:pPr>
            <a:r>
              <a:rPr lang="en-US" dirty="0">
                <a:latin typeface="Cambria" panose="02040503050406030204" pitchFamily="18" charset="0"/>
                <a:ea typeface="Cambria" panose="02040503050406030204" pitchFamily="18" charset="0"/>
              </a:rPr>
              <a:t>WE WILL SEPARATE BOYS AND GIRLS PUBERTY LESSONS</a:t>
            </a:r>
          </a:p>
        </p:txBody>
      </p:sp>
      <p:pic>
        <p:nvPicPr>
          <p:cNvPr id="2" name="Picture 1">
            <a:extLst>
              <a:ext uri="{FF2B5EF4-FFF2-40B4-BE49-F238E27FC236}">
                <a16:creationId xmlns:a16="http://schemas.microsoft.com/office/drawing/2014/main" id="{A02A89A8-2E6F-F960-5498-F01C582D1936}"/>
              </a:ext>
            </a:extLst>
          </p:cNvPr>
          <p:cNvPicPr>
            <a:picLocks noChangeAspect="1"/>
          </p:cNvPicPr>
          <p:nvPr/>
        </p:nvPicPr>
        <p:blipFill rotWithShape="1">
          <a:blip r:embed="rId2"/>
          <a:srcRect l="22001" t="23556" r="18666" b="23111"/>
          <a:stretch/>
        </p:blipFill>
        <p:spPr>
          <a:xfrm>
            <a:off x="5758542" y="3228653"/>
            <a:ext cx="5627915" cy="2845575"/>
          </a:xfrm>
          <a:prstGeom prst="rect">
            <a:avLst/>
          </a:prstGeom>
        </p:spPr>
      </p:pic>
    </p:spTree>
    <p:extLst>
      <p:ext uri="{BB962C8B-B14F-4D97-AF65-F5344CB8AC3E}">
        <p14:creationId xmlns:p14="http://schemas.microsoft.com/office/powerpoint/2010/main" val="3354885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F71385-B26B-A3BE-7EB4-397D1B669EE2}"/>
              </a:ext>
            </a:extLst>
          </p:cNvPr>
          <p:cNvSpPr txBox="1"/>
          <p:nvPr/>
        </p:nvSpPr>
        <p:spPr>
          <a:xfrm>
            <a:off x="670560" y="328414"/>
            <a:ext cx="6096000" cy="369332"/>
          </a:xfrm>
          <a:prstGeom prst="rect">
            <a:avLst/>
          </a:prstGeom>
          <a:noFill/>
        </p:spPr>
        <p:txBody>
          <a:bodyPr wrap="square">
            <a:spAutoFit/>
          </a:bodyPr>
          <a:lstStyle/>
          <a:p>
            <a:r>
              <a:rPr lang="en-GB" b="1" dirty="0">
                <a:solidFill>
                  <a:srgbClr val="0070C0"/>
                </a:solidFill>
                <a:latin typeface="Open Sans"/>
                <a:ea typeface="Open Sans"/>
                <a:cs typeface="Open Sans"/>
                <a:sym typeface="Open Sans"/>
              </a:rPr>
              <a:t>Year 5</a:t>
            </a:r>
            <a:endParaRPr lang="en-GB" dirty="0"/>
          </a:p>
        </p:txBody>
      </p:sp>
      <p:sp>
        <p:nvSpPr>
          <p:cNvPr id="5" name="TextBox 4">
            <a:extLst>
              <a:ext uri="{FF2B5EF4-FFF2-40B4-BE49-F238E27FC236}">
                <a16:creationId xmlns:a16="http://schemas.microsoft.com/office/drawing/2014/main" id="{358A643E-C189-A3B0-6896-6D1EB5F61C40}"/>
              </a:ext>
            </a:extLst>
          </p:cNvPr>
          <p:cNvSpPr txBox="1"/>
          <p:nvPr/>
        </p:nvSpPr>
        <p:spPr>
          <a:xfrm>
            <a:off x="92326" y="1239646"/>
            <a:ext cx="6096000" cy="2970044"/>
          </a:xfrm>
          <a:prstGeom prst="rect">
            <a:avLst/>
          </a:prstGeom>
          <a:noFill/>
        </p:spPr>
        <p:txBody>
          <a:bodyPr wrap="square">
            <a:spAutoFit/>
          </a:bodyPr>
          <a:lstStyle/>
          <a:p>
            <a:pPr marL="342900" lvl="0" indent="-342900" algn="l" rtl="0">
              <a:spcBef>
                <a:spcPts val="0"/>
              </a:spcBef>
              <a:spcAft>
                <a:spcPts val="0"/>
              </a:spcAft>
              <a:buClr>
                <a:schemeClr val="dk1"/>
              </a:buClr>
              <a:buSzPct val="100000"/>
              <a:buFont typeface="Noto Sans Symbols"/>
              <a:buChar char="▪"/>
            </a:pPr>
            <a:r>
              <a:rPr lang="en-US" dirty="0"/>
              <a:t> Self image and self esteem</a:t>
            </a:r>
          </a:p>
          <a:p>
            <a:pPr marL="342900" lvl="0" indent="-342900" algn="l" rtl="0">
              <a:spcBef>
                <a:spcPts val="544"/>
              </a:spcBef>
              <a:spcAft>
                <a:spcPts val="0"/>
              </a:spcAft>
              <a:buClr>
                <a:schemeClr val="dk1"/>
              </a:buClr>
              <a:buSzPct val="100000"/>
              <a:buFont typeface="Noto Sans Symbols"/>
              <a:buChar char="▪"/>
            </a:pPr>
            <a:r>
              <a:rPr lang="en-US" b="1" dirty="0"/>
              <a:t>School health nurse will be present for both puberty lessons</a:t>
            </a:r>
            <a:endParaRPr lang="en-US" dirty="0"/>
          </a:p>
          <a:p>
            <a:pPr marL="342900" lvl="0" indent="-342900" algn="l" rtl="0">
              <a:spcBef>
                <a:spcPts val="544"/>
              </a:spcBef>
              <a:spcAft>
                <a:spcPts val="0"/>
              </a:spcAft>
              <a:buClr>
                <a:schemeClr val="dk1"/>
              </a:buClr>
              <a:buSzPct val="100000"/>
              <a:buFont typeface="Noto Sans Symbols"/>
              <a:buChar char="▪"/>
            </a:pPr>
            <a:r>
              <a:rPr lang="en-US" dirty="0"/>
              <a:t> Changes to girls bodies during puberty</a:t>
            </a:r>
          </a:p>
          <a:p>
            <a:pPr marL="342900" lvl="0" indent="-342900" algn="l" rtl="0">
              <a:spcBef>
                <a:spcPts val="544"/>
              </a:spcBef>
              <a:spcAft>
                <a:spcPts val="0"/>
              </a:spcAft>
              <a:buClr>
                <a:schemeClr val="dk1"/>
              </a:buClr>
              <a:buSzPct val="100000"/>
              <a:buFont typeface="Noto Sans Symbols"/>
              <a:buChar char="▪"/>
            </a:pPr>
            <a:r>
              <a:rPr lang="en-US" dirty="0"/>
              <a:t>Importance of looking after yourself physically (hygiene)</a:t>
            </a:r>
          </a:p>
          <a:p>
            <a:pPr marL="342900" lvl="0" indent="-342900" algn="l" rtl="0">
              <a:spcBef>
                <a:spcPts val="544"/>
              </a:spcBef>
              <a:spcAft>
                <a:spcPts val="0"/>
              </a:spcAft>
              <a:buClr>
                <a:schemeClr val="dk1"/>
              </a:buClr>
              <a:buSzPct val="100000"/>
              <a:buFont typeface="Noto Sans Symbols"/>
              <a:buChar char="▪"/>
            </a:pPr>
            <a:r>
              <a:rPr lang="en-US" dirty="0"/>
              <a:t> Changes to boys bodies during puberty</a:t>
            </a:r>
          </a:p>
          <a:p>
            <a:pPr marL="342900" lvl="0" indent="-342900" algn="l" rtl="0">
              <a:spcBef>
                <a:spcPts val="544"/>
              </a:spcBef>
              <a:spcAft>
                <a:spcPts val="0"/>
              </a:spcAft>
              <a:buClr>
                <a:schemeClr val="dk1"/>
              </a:buClr>
              <a:buSzPct val="100000"/>
              <a:buFont typeface="Noto Sans Symbols"/>
              <a:buChar char="▪"/>
            </a:pPr>
            <a:r>
              <a:rPr lang="en-US" dirty="0"/>
              <a:t>Conception – when a life begins. When should you have a baby?</a:t>
            </a:r>
          </a:p>
          <a:p>
            <a:pPr marL="342900" lvl="0" indent="-342900" algn="l" rtl="0">
              <a:spcBef>
                <a:spcPts val="544"/>
              </a:spcBef>
              <a:spcAft>
                <a:spcPts val="0"/>
              </a:spcAft>
              <a:buClr>
                <a:schemeClr val="dk1"/>
              </a:buClr>
              <a:buSzPct val="100000"/>
              <a:buFont typeface="Noto Sans Symbols"/>
              <a:buChar char="▪"/>
            </a:pPr>
            <a:r>
              <a:rPr lang="en-US" dirty="0"/>
              <a:t> Teenage life, what to look forward to</a:t>
            </a:r>
          </a:p>
        </p:txBody>
      </p:sp>
      <p:pic>
        <p:nvPicPr>
          <p:cNvPr id="6" name="Google Shape;230;p20">
            <a:extLst>
              <a:ext uri="{FF2B5EF4-FFF2-40B4-BE49-F238E27FC236}">
                <a16:creationId xmlns:a16="http://schemas.microsoft.com/office/drawing/2014/main" id="{DC22D76B-2C23-F58F-2478-8DAB12F303D7}"/>
              </a:ext>
            </a:extLst>
          </p:cNvPr>
          <p:cNvPicPr preferRelativeResize="0"/>
          <p:nvPr/>
        </p:nvPicPr>
        <p:blipFill rotWithShape="1">
          <a:blip r:embed="rId2">
            <a:alphaModFix/>
          </a:blip>
          <a:srcRect/>
          <a:stretch/>
        </p:blipFill>
        <p:spPr>
          <a:xfrm>
            <a:off x="1912697" y="258497"/>
            <a:ext cx="7425398" cy="795900"/>
          </a:xfrm>
          <a:prstGeom prst="rect">
            <a:avLst/>
          </a:prstGeom>
          <a:noFill/>
          <a:ln>
            <a:noFill/>
          </a:ln>
        </p:spPr>
      </p:pic>
    </p:spTree>
    <p:extLst>
      <p:ext uri="{BB962C8B-B14F-4D97-AF65-F5344CB8AC3E}">
        <p14:creationId xmlns:p14="http://schemas.microsoft.com/office/powerpoint/2010/main" val="37674451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62D186-ED2B-AB19-D55E-626021FEA81E}"/>
              </a:ext>
            </a:extLst>
          </p:cNvPr>
          <p:cNvSpPr txBox="1"/>
          <p:nvPr/>
        </p:nvSpPr>
        <p:spPr>
          <a:xfrm>
            <a:off x="508000" y="399534"/>
            <a:ext cx="6096000" cy="369332"/>
          </a:xfrm>
          <a:prstGeom prst="rect">
            <a:avLst/>
          </a:prstGeom>
          <a:noFill/>
        </p:spPr>
        <p:txBody>
          <a:bodyPr wrap="square">
            <a:spAutoFit/>
          </a:bodyPr>
          <a:lstStyle/>
          <a:p>
            <a:r>
              <a:rPr lang="en-GB" b="1" dirty="0">
                <a:solidFill>
                  <a:srgbClr val="0070C0"/>
                </a:solidFill>
                <a:latin typeface="Open Sans"/>
                <a:ea typeface="Open Sans"/>
                <a:cs typeface="Open Sans"/>
                <a:sym typeface="Open Sans"/>
              </a:rPr>
              <a:t>Year 6: </a:t>
            </a:r>
            <a:endParaRPr lang="en-GB" dirty="0"/>
          </a:p>
        </p:txBody>
      </p:sp>
      <p:sp>
        <p:nvSpPr>
          <p:cNvPr id="6" name="TextBox 5">
            <a:extLst>
              <a:ext uri="{FF2B5EF4-FFF2-40B4-BE49-F238E27FC236}">
                <a16:creationId xmlns:a16="http://schemas.microsoft.com/office/drawing/2014/main" id="{9989D92B-A28B-F98D-7668-ECFC651D864D}"/>
              </a:ext>
            </a:extLst>
          </p:cNvPr>
          <p:cNvSpPr txBox="1"/>
          <p:nvPr/>
        </p:nvSpPr>
        <p:spPr>
          <a:xfrm>
            <a:off x="235485" y="656337"/>
            <a:ext cx="6096000" cy="2416046"/>
          </a:xfrm>
          <a:prstGeom prst="rect">
            <a:avLst/>
          </a:prstGeom>
          <a:noFill/>
        </p:spPr>
        <p:txBody>
          <a:bodyPr wrap="square">
            <a:spAutoFit/>
          </a:bodyPr>
          <a:lstStyle/>
          <a:p>
            <a:pPr marL="342900" lvl="0" indent="-342900" algn="l" rtl="0">
              <a:spcBef>
                <a:spcPts val="0"/>
              </a:spcBef>
              <a:spcAft>
                <a:spcPts val="0"/>
              </a:spcAft>
              <a:buClr>
                <a:schemeClr val="dk1"/>
              </a:buClr>
              <a:buSzPct val="100000"/>
              <a:buFont typeface="Noto Sans Symbols"/>
              <a:buChar char="▪"/>
            </a:pPr>
            <a:r>
              <a:rPr lang="en-US" dirty="0"/>
              <a:t>Self image</a:t>
            </a:r>
          </a:p>
          <a:p>
            <a:pPr marL="342900" lvl="0" indent="-342900" algn="l" rtl="0">
              <a:spcBef>
                <a:spcPts val="544"/>
              </a:spcBef>
              <a:spcAft>
                <a:spcPts val="0"/>
              </a:spcAft>
              <a:buClr>
                <a:schemeClr val="dk1"/>
              </a:buClr>
              <a:buSzPct val="100000"/>
              <a:buFont typeface="Noto Sans Symbols"/>
              <a:buChar char="▪"/>
            </a:pPr>
            <a:r>
              <a:rPr lang="en-US" dirty="0"/>
              <a:t> Recap of changes to both genders and vocabulary used</a:t>
            </a:r>
          </a:p>
          <a:p>
            <a:pPr marL="342900" lvl="0" indent="-342900" algn="l" rtl="0">
              <a:spcBef>
                <a:spcPts val="544"/>
              </a:spcBef>
              <a:spcAft>
                <a:spcPts val="0"/>
              </a:spcAft>
              <a:buClr>
                <a:schemeClr val="dk1"/>
              </a:buClr>
              <a:buSzPct val="100000"/>
              <a:buFont typeface="Noto Sans Symbols"/>
              <a:buChar char="▪"/>
            </a:pPr>
            <a:r>
              <a:rPr lang="en-US" dirty="0"/>
              <a:t> Baby development through pregnancy</a:t>
            </a:r>
          </a:p>
          <a:p>
            <a:pPr marL="342900" lvl="0" indent="-342900" algn="l" rtl="0">
              <a:spcBef>
                <a:spcPts val="544"/>
              </a:spcBef>
              <a:spcAft>
                <a:spcPts val="0"/>
              </a:spcAft>
              <a:buClr>
                <a:schemeClr val="dk1"/>
              </a:buClr>
              <a:buSzPct val="100000"/>
              <a:buFont typeface="Noto Sans Symbols"/>
              <a:buChar char="▪"/>
            </a:pPr>
            <a:r>
              <a:rPr lang="en-US" dirty="0"/>
              <a:t> Boyfriends and girlfriends – attraction</a:t>
            </a:r>
          </a:p>
          <a:p>
            <a:pPr marL="342900" lvl="0" indent="-342900" algn="l" rtl="0">
              <a:spcBef>
                <a:spcPts val="544"/>
              </a:spcBef>
              <a:spcAft>
                <a:spcPts val="0"/>
              </a:spcAft>
              <a:buClr>
                <a:schemeClr val="dk1"/>
              </a:buClr>
              <a:buSzPct val="100000"/>
              <a:buFont typeface="Noto Sans Symbols"/>
              <a:buChar char="▪"/>
            </a:pPr>
            <a:r>
              <a:rPr lang="en-US" dirty="0"/>
              <a:t>Reasons to have a boyfriend/girlfriend</a:t>
            </a:r>
          </a:p>
          <a:p>
            <a:pPr marL="342900" lvl="0" indent="-342900" algn="l" rtl="0">
              <a:spcBef>
                <a:spcPts val="544"/>
              </a:spcBef>
              <a:spcAft>
                <a:spcPts val="0"/>
              </a:spcAft>
              <a:buClr>
                <a:schemeClr val="dk1"/>
              </a:buClr>
              <a:buSzPct val="100000"/>
              <a:buFont typeface="Noto Sans Symbols"/>
              <a:buChar char="▪"/>
            </a:pPr>
            <a:r>
              <a:rPr lang="en-US" dirty="0"/>
              <a:t>Sexting</a:t>
            </a:r>
          </a:p>
          <a:p>
            <a:pPr marL="342900" lvl="0" indent="-342900" algn="l" rtl="0">
              <a:spcBef>
                <a:spcPts val="544"/>
              </a:spcBef>
              <a:spcAft>
                <a:spcPts val="0"/>
              </a:spcAft>
              <a:buClr>
                <a:schemeClr val="dk1"/>
              </a:buClr>
              <a:buSzPct val="100000"/>
              <a:buFont typeface="Noto Sans Symbols"/>
              <a:buChar char="▪"/>
            </a:pPr>
            <a:r>
              <a:rPr lang="en-US" dirty="0"/>
              <a:t> Real self and ideal self</a:t>
            </a:r>
          </a:p>
        </p:txBody>
      </p:sp>
      <p:pic>
        <p:nvPicPr>
          <p:cNvPr id="8" name="Google Shape;283;p27">
            <a:extLst>
              <a:ext uri="{FF2B5EF4-FFF2-40B4-BE49-F238E27FC236}">
                <a16:creationId xmlns:a16="http://schemas.microsoft.com/office/drawing/2014/main" id="{91C7221C-C210-ABD2-707A-71ECC7FF5292}"/>
              </a:ext>
            </a:extLst>
          </p:cNvPr>
          <p:cNvPicPr preferRelativeResize="0"/>
          <p:nvPr/>
        </p:nvPicPr>
        <p:blipFill rotWithShape="1">
          <a:blip r:embed="rId2">
            <a:alphaModFix/>
          </a:blip>
          <a:srcRect/>
          <a:stretch/>
        </p:blipFill>
        <p:spPr>
          <a:xfrm>
            <a:off x="1525601" y="3995057"/>
            <a:ext cx="2882535" cy="2661795"/>
          </a:xfrm>
          <a:prstGeom prst="rect">
            <a:avLst/>
          </a:prstGeom>
          <a:noFill/>
          <a:ln>
            <a:noFill/>
          </a:ln>
        </p:spPr>
      </p:pic>
      <p:pic>
        <p:nvPicPr>
          <p:cNvPr id="9" name="Google Shape;284;p27">
            <a:extLst>
              <a:ext uri="{FF2B5EF4-FFF2-40B4-BE49-F238E27FC236}">
                <a16:creationId xmlns:a16="http://schemas.microsoft.com/office/drawing/2014/main" id="{0FF0288B-E651-1DA6-6B08-D5B73A51E25B}"/>
              </a:ext>
            </a:extLst>
          </p:cNvPr>
          <p:cNvPicPr preferRelativeResize="0"/>
          <p:nvPr/>
        </p:nvPicPr>
        <p:blipFill rotWithShape="1">
          <a:blip r:embed="rId3">
            <a:alphaModFix/>
          </a:blip>
          <a:srcRect/>
          <a:stretch/>
        </p:blipFill>
        <p:spPr>
          <a:xfrm>
            <a:off x="235485" y="4770607"/>
            <a:ext cx="1261087" cy="1431056"/>
          </a:xfrm>
          <a:prstGeom prst="rect">
            <a:avLst/>
          </a:prstGeom>
          <a:noFill/>
          <a:ln>
            <a:noFill/>
          </a:ln>
        </p:spPr>
      </p:pic>
      <p:pic>
        <p:nvPicPr>
          <p:cNvPr id="2" name="Picture 1">
            <a:extLst>
              <a:ext uri="{FF2B5EF4-FFF2-40B4-BE49-F238E27FC236}">
                <a16:creationId xmlns:a16="http://schemas.microsoft.com/office/drawing/2014/main" id="{971B9BBE-5A9B-2A9C-C48E-0B394EAA86CB}"/>
              </a:ext>
            </a:extLst>
          </p:cNvPr>
          <p:cNvPicPr>
            <a:picLocks noChangeAspect="1"/>
          </p:cNvPicPr>
          <p:nvPr/>
        </p:nvPicPr>
        <p:blipFill rotWithShape="1">
          <a:blip r:embed="rId4"/>
          <a:srcRect l="15000" t="15556" r="10416" b="28000"/>
          <a:stretch/>
        </p:blipFill>
        <p:spPr>
          <a:xfrm>
            <a:off x="4899689" y="3493163"/>
            <a:ext cx="6965739" cy="2965303"/>
          </a:xfrm>
          <a:prstGeom prst="rect">
            <a:avLst/>
          </a:prstGeom>
        </p:spPr>
      </p:pic>
    </p:spTree>
    <p:extLst>
      <p:ext uri="{BB962C8B-B14F-4D97-AF65-F5344CB8AC3E}">
        <p14:creationId xmlns:p14="http://schemas.microsoft.com/office/powerpoint/2010/main" val="3456688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9381B3-BCA1-CCE6-00DB-53E50C8DDEDA}"/>
              </a:ext>
            </a:extLst>
          </p:cNvPr>
          <p:cNvPicPr>
            <a:picLocks noChangeAspect="1"/>
          </p:cNvPicPr>
          <p:nvPr/>
        </p:nvPicPr>
        <p:blipFill rotWithShape="1">
          <a:blip r:embed="rId2"/>
          <a:srcRect l="14166" t="13185" r="11667" b="18962"/>
          <a:stretch/>
        </p:blipFill>
        <p:spPr>
          <a:xfrm>
            <a:off x="1727200" y="904240"/>
            <a:ext cx="9042400" cy="4653280"/>
          </a:xfrm>
          <a:prstGeom prst="rect">
            <a:avLst/>
          </a:prstGeom>
        </p:spPr>
      </p:pic>
    </p:spTree>
    <p:extLst>
      <p:ext uri="{BB962C8B-B14F-4D97-AF65-F5344CB8AC3E}">
        <p14:creationId xmlns:p14="http://schemas.microsoft.com/office/powerpoint/2010/main" val="925163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E66BBD0-1852-688D-747C-C31EF83E6D4A}"/>
              </a:ext>
            </a:extLst>
          </p:cNvPr>
          <p:cNvPicPr>
            <a:picLocks noChangeAspect="1"/>
          </p:cNvPicPr>
          <p:nvPr/>
        </p:nvPicPr>
        <p:blipFill rotWithShape="1">
          <a:blip r:embed="rId2"/>
          <a:srcRect l="15000" t="20148" r="14916" b="19407"/>
          <a:stretch/>
        </p:blipFill>
        <p:spPr>
          <a:xfrm>
            <a:off x="1173693" y="869295"/>
            <a:ext cx="9844614" cy="4775984"/>
          </a:xfrm>
          <a:prstGeom prst="rect">
            <a:avLst/>
          </a:prstGeom>
        </p:spPr>
      </p:pic>
    </p:spTree>
    <p:extLst>
      <p:ext uri="{BB962C8B-B14F-4D97-AF65-F5344CB8AC3E}">
        <p14:creationId xmlns:p14="http://schemas.microsoft.com/office/powerpoint/2010/main" val="918333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51E961EFFB66648A447B20FF91247C2" ma:contentTypeVersion="6" ma:contentTypeDescription="Create a new document." ma:contentTypeScope="" ma:versionID="338c24241a8a6b36ac709f69b37d22b2">
  <xsd:schema xmlns:xsd="http://www.w3.org/2001/XMLSchema" xmlns:xs="http://www.w3.org/2001/XMLSchema" xmlns:p="http://schemas.microsoft.com/office/2006/metadata/properties" xmlns:ns2="372204b3-06ab-4e72-815f-7f46a98ad28d" xmlns:ns3="d85520b2-39b8-4585-9a46-e3305d3560e8" targetNamespace="http://schemas.microsoft.com/office/2006/metadata/properties" ma:root="true" ma:fieldsID="553cd9aa879e50c6aabbbe3408c162f7" ns2:_="" ns3:_="">
    <xsd:import namespace="372204b3-06ab-4e72-815f-7f46a98ad28d"/>
    <xsd:import namespace="d85520b2-39b8-4585-9a46-e3305d3560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2204b3-06ab-4e72-815f-7f46a98ad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85520b2-39b8-4585-9a46-e3305d3560e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6ED688-E855-4D27-AB46-9EA4673BED00}">
  <ds:schemaRefs>
    <ds:schemaRef ds:uri="http://schemas.microsoft.com/office/2006/documentManagement/types"/>
    <ds:schemaRef ds:uri="http://schemas.microsoft.com/office/2006/metadata/properties"/>
    <ds:schemaRef ds:uri="http://www.w3.org/XML/1998/namespace"/>
    <ds:schemaRef ds:uri="372204b3-06ab-4e72-815f-7f46a98ad28d"/>
    <ds:schemaRef ds:uri="http://purl.org/dc/dcmitype/"/>
    <ds:schemaRef ds:uri="http://schemas.microsoft.com/office/infopath/2007/PartnerControls"/>
    <ds:schemaRef ds:uri="http://purl.org/dc/elements/1.1/"/>
    <ds:schemaRef ds:uri="http://purl.org/dc/terms/"/>
    <ds:schemaRef ds:uri="http://schemas.openxmlformats.org/package/2006/metadata/core-properties"/>
    <ds:schemaRef ds:uri="d85520b2-39b8-4585-9a46-e3305d3560e8"/>
  </ds:schemaRefs>
</ds:datastoreItem>
</file>

<file path=customXml/itemProps2.xml><?xml version="1.0" encoding="utf-8"?>
<ds:datastoreItem xmlns:ds="http://schemas.openxmlformats.org/officeDocument/2006/customXml" ds:itemID="{650623BA-DA63-4BCA-ACE6-08285588CC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2204b3-06ab-4e72-815f-7f46a98ad28d"/>
    <ds:schemaRef ds:uri="d85520b2-39b8-4585-9a46-e3305d3560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AEA06D-37DC-48AF-BE2A-7D5C91681B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196</TotalTime>
  <Words>765</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Calibri Light</vt:lpstr>
      <vt:lpstr>Cambria</vt:lpstr>
      <vt:lpstr>Comic Sans MS</vt:lpstr>
      <vt:lpstr>Noto Sans Symbols</vt:lpstr>
      <vt:lpstr>Open Sans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Cribb</dc:creator>
  <cp:lastModifiedBy>Jenny Ralph</cp:lastModifiedBy>
  <cp:revision>17</cp:revision>
  <dcterms:created xsi:type="dcterms:W3CDTF">2023-04-19T19:33:08Z</dcterms:created>
  <dcterms:modified xsi:type="dcterms:W3CDTF">2023-05-02T10:28:05Z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0x010100051E961EFFB66648A447B20FF91247C2</vt:lpwstr>
  </property>
</Properties>
</file>