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9D9DEF-9F8A-EADD-7569-AB8D0214F5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8FD0FD7-DADB-D46D-7360-89F9A462AA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97B194-62CA-8AFD-3845-95A86521F6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A73-C888-4E76-86DE-57CF31A8CE5D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0B27D7-BCC1-545F-4853-D7C9D2450A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7BCC96-3843-6479-4659-D28C2F0A8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BF6D-14E6-4220-AABC-7533BD1B19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89753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CE6FA5-C4C3-5E1C-7731-EB47004C72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B7691E-B784-BDED-CC89-7429884719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D45ACF-12F8-5F75-34E5-81137DDF18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A73-C888-4E76-86DE-57CF31A8CE5D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31C8FE-0BF2-E0D2-F538-16A2AE7D8A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77F9F3-9048-6B58-2503-770298ADAC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BF6D-14E6-4220-AABC-7533BD1B19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5248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D8B79A-39EA-DAB6-5065-9D98BEA6A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ACDD49-9AAE-9109-E132-CCAD09CD79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1CD9CC-E7B0-5048-2C8F-1774D0F114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A73-C888-4E76-86DE-57CF31A8CE5D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2DEA-DC71-9AF7-4A9F-2AED9F851A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D5B864-9E35-CD82-8F62-DF36E9C18F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BF6D-14E6-4220-AABC-7533BD1B19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74301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E57D2D-24CE-B704-A7BA-24079AD639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EB5EC8-1235-A9BE-CA10-E3C6AD1B763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D4488B-12D6-2FE1-7EEC-6A96A75753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F4A86E-CC51-901F-5DF5-84282E05F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A73-C888-4E76-86DE-57CF31A8CE5D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9B1C4D-72D6-47DA-8442-C41C3209A9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80C79C-D357-9BC4-4A7C-263DE009A7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BF6D-14E6-4220-AABC-7533BD1B19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54460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1388CA-CF60-6232-D57F-691F14910C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62DDBB-A64F-A588-E615-38FD022B9D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74A2E6-DAD2-3BF5-622A-5DFA4C60B4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D2AE87F-7ADA-F128-6B92-A57B2A3233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4DC3DE9-CE87-6FAF-5233-0578BD4B55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405E80B-AAAF-0031-D591-E82A7F8D3F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A73-C888-4E76-86DE-57CF31A8CE5D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CCC9BFF-D45B-5A03-F3DE-B83B0C218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631B0E-054C-FD1F-C7B2-4C0DD70EAD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BF6D-14E6-4220-AABC-7533BD1B19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6779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8B3F13-601B-8CDE-8C8A-883E5F7CA6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CD5C3B-CC6A-EA63-2A32-A616285E4B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A73-C888-4E76-86DE-57CF31A8CE5D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3D8ABBE-DC3D-E667-F05B-684A717615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419CB8-E137-0B74-B372-452E810A48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BF6D-14E6-4220-AABC-7533BD1B19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24721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B5D4C18-6924-5EA7-8777-2027551D95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A73-C888-4E76-86DE-57CF31A8CE5D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DBE6D02-59C4-0638-6DAF-A3B0B469F4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ADA9B9-0A9E-4D28-64D0-17B6290C8B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BF6D-14E6-4220-AABC-7533BD1B19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37042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023680-AC1A-C8AF-73B4-AEF1B1C0E4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D78890-D6EF-ED7A-4558-6467C720A5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24DC92-17AE-6EA0-2D01-C683150ED0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B1A75D-FB23-4310-B370-2C2DC48989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A73-C888-4E76-86DE-57CF31A8CE5D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FA547A-C82B-DD41-B672-A10A772C00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0C30A5-1F6E-1571-C33D-63AC2A915C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BF6D-14E6-4220-AABC-7533BD1B19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5037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EA9BF-69D1-7497-16FF-1B1CBB9A0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CBD54B9-5856-45A3-27BB-87CD981F1BC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B9D345-247A-A2C8-275E-D30A79AB3E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6A81FA-A130-9931-6954-C9A016E188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A73-C888-4E76-86DE-57CF31A8CE5D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CBE258-FFE4-B46B-F03F-0D15175223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35541E-1288-1182-67C1-F06172EDD0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BF6D-14E6-4220-AABC-7533BD1B19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503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DF6AF-C8A8-E1A2-4174-16AD86842F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5D9EC9B-A821-407F-4A0E-BE2E1DDF1E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05FB6B-3674-A724-7F86-314C4E6376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A73-C888-4E76-86DE-57CF31A8CE5D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E131A2-A3E9-0B34-3FA9-7A97352075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A9315A-26C5-9BB5-FD13-F3E7FA18CE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BF6D-14E6-4220-AABC-7533BD1B19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85510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552DCBA-B66B-7714-C728-3DA1EBD18BA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E57DF4-0B3E-6F1F-669F-B5581AC442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78C646-19AB-AB64-F9A0-5D7A5E730F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61A73-C888-4E76-86DE-57CF31A8CE5D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06FC35-1FAB-A05C-2B24-9C4AEF35A5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7F409F-EF10-A64D-C677-BFB1AFB8A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EBF6D-14E6-4220-AABC-7533BD1B19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33135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0D34F74-EE60-A0EF-CC83-AE2F18C48C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27F4F3-52FF-AF50-DC92-8E910BEC56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DEE60D-EAD0-4BB4-130C-DFEA9E6BC65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C61A73-C888-4E76-86DE-57CF31A8CE5D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08A214-45B6-9D8B-98C2-30EECE284E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CFF45B-4B64-8B19-51EF-AE2C0C9DB4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8EBF6D-14E6-4220-AABC-7533BD1B19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296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Nuvola_welsh_flag_simplified.sv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Nuvola_welsh_flag_simplified.sv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84DC319-41F8-8CE6-02A7-9F9D3F1CE070}"/>
              </a:ext>
            </a:extLst>
          </p:cNvPr>
          <p:cNvSpPr txBox="1"/>
          <p:nvPr/>
        </p:nvSpPr>
        <p:spPr>
          <a:xfrm>
            <a:off x="3779520" y="166132"/>
            <a:ext cx="4429760" cy="707886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avolini" panose="03000502040302020204" pitchFamily="66" charset="0"/>
                <a:cs typeface="Cavolini" panose="03000502040302020204" pitchFamily="66" charset="0"/>
              </a:rPr>
              <a:t>My Welsh Progress in </a:t>
            </a:r>
          </a:p>
          <a:p>
            <a:pPr algn="ctr"/>
            <a:r>
              <a:rPr lang="en-GB" sz="2000" b="1" dirty="0">
                <a:latin typeface="Cavolini" panose="03000502040302020204" pitchFamily="66" charset="0"/>
                <a:cs typeface="Cavolini" panose="03000502040302020204" pitchFamily="66" charset="0"/>
              </a:rPr>
              <a:t>Year Two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8407A46-446D-F95E-017B-192A7256BF80}"/>
              </a:ext>
            </a:extLst>
          </p:cNvPr>
          <p:cNvSpPr txBox="1"/>
          <p:nvPr/>
        </p:nvSpPr>
        <p:spPr>
          <a:xfrm>
            <a:off x="405130" y="1300757"/>
            <a:ext cx="3210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answer </a:t>
            </a:r>
          </a:p>
          <a:p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Pwy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wyt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ti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? using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ydw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i</a:t>
            </a:r>
            <a:endParaRPr lang="en-GB" b="1" dirty="0"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99AF41-D13B-B462-CB63-51C2EF0E82A8}"/>
              </a:ext>
            </a:extLst>
          </p:cNvPr>
          <p:cNvSpPr txBox="1"/>
          <p:nvPr/>
        </p:nvSpPr>
        <p:spPr>
          <a:xfrm>
            <a:off x="8768080" y="1127760"/>
            <a:ext cx="3210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answer Sut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wyt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ti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? And Sut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wyt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ti’n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teimlo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FBD48C8-2D72-8CC8-FD9E-2DCD00391701}"/>
              </a:ext>
            </a:extLst>
          </p:cNvPr>
          <p:cNvSpPr txBox="1"/>
          <p:nvPr/>
        </p:nvSpPr>
        <p:spPr>
          <a:xfrm>
            <a:off x="294640" y="2481548"/>
            <a:ext cx="3210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use Ga I and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dyma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ti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and use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diolch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A0272C8-6AB8-F5B3-FBCD-2D865AEFA5C2}"/>
              </a:ext>
            </a:extLst>
          </p:cNvPr>
          <p:cNvSpPr txBox="1"/>
          <p:nvPr/>
        </p:nvSpPr>
        <p:spPr>
          <a:xfrm>
            <a:off x="4492625" y="2403286"/>
            <a:ext cx="36150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respond to pa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lliw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and link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llygaid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and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gwallt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da fi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25F3FBB-1C35-A5A0-FB58-BF70BFC73BD9}"/>
              </a:ext>
            </a:extLst>
          </p:cNvPr>
          <p:cNvSpPr txBox="1"/>
          <p:nvPr/>
        </p:nvSpPr>
        <p:spPr>
          <a:xfrm>
            <a:off x="8129270" y="5338994"/>
            <a:ext cx="39509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respond to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sawl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un? Counting to cant  in different steps.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C51CA17-F694-6351-E89F-E428F150423D}"/>
              </a:ext>
            </a:extLst>
          </p:cNvPr>
          <p:cNvSpPr txBox="1"/>
          <p:nvPr/>
        </p:nvSpPr>
        <p:spPr>
          <a:xfrm>
            <a:off x="8803640" y="2418080"/>
            <a:ext cx="3388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respond to Ble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mae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? Adding two adjectives.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FDE4982-FD05-CC4F-D57A-8C150FC83FDE}"/>
              </a:ext>
            </a:extLst>
          </p:cNvPr>
          <p:cNvSpPr txBox="1"/>
          <p:nvPr/>
        </p:nvSpPr>
        <p:spPr>
          <a:xfrm>
            <a:off x="71120" y="3750826"/>
            <a:ext cx="38404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respond to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beth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sy’n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yn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y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bocs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? Adding adjectives and numbers.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E627896-7468-3D9A-D48D-2163F98F8792}"/>
              </a:ext>
            </a:extLst>
          </p:cNvPr>
          <p:cNvSpPr txBox="1"/>
          <p:nvPr/>
        </p:nvSpPr>
        <p:spPr>
          <a:xfrm>
            <a:off x="4492625" y="5226107"/>
            <a:ext cx="3291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respond to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beth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wyt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ti’n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hoffi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and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beth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dwyt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ti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ddim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yn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hoffi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3B6F8A7-F4FD-DCE2-7AA1-07EF2ECFCC80}"/>
              </a:ext>
            </a:extLst>
          </p:cNvPr>
          <p:cNvSpPr txBox="1"/>
          <p:nvPr/>
        </p:nvSpPr>
        <p:spPr>
          <a:xfrm>
            <a:off x="4538979" y="3748165"/>
            <a:ext cx="3291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respond to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beth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wyt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ti’n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eisiau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? Adding a noun and adjective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5D6A789-8423-89C5-AB71-51CB9A3A1616}"/>
              </a:ext>
            </a:extLst>
          </p:cNvPr>
          <p:cNvSpPr txBox="1"/>
          <p:nvPr/>
        </p:nvSpPr>
        <p:spPr>
          <a:xfrm>
            <a:off x="8595360" y="3771653"/>
            <a:ext cx="32105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respond to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sut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mae’r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tywydd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heddiw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? And add connectives.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F468507-E9B6-E140-6972-2360715C1776}"/>
              </a:ext>
            </a:extLst>
          </p:cNvPr>
          <p:cNvSpPr txBox="1"/>
          <p:nvPr/>
        </p:nvSpPr>
        <p:spPr>
          <a:xfrm>
            <a:off x="223520" y="5086251"/>
            <a:ext cx="38404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respond to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ble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rwyt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ti’n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byw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? Describing the type of house and adding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gyda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8AE2E14-0F95-8828-0F68-EF85E2D5DBBD}"/>
              </a:ext>
            </a:extLst>
          </p:cNvPr>
          <p:cNvSpPr txBox="1"/>
          <p:nvPr/>
        </p:nvSpPr>
        <p:spPr>
          <a:xfrm>
            <a:off x="4275454" y="979376"/>
            <a:ext cx="37388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respond to faint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ydy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d’oed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di?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Dw’in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…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oed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and add day/date </a:t>
            </a:r>
          </a:p>
        </p:txBody>
      </p:sp>
      <p:sp>
        <p:nvSpPr>
          <p:cNvPr id="19" name="Star: 5 Points 18">
            <a:extLst>
              <a:ext uri="{FF2B5EF4-FFF2-40B4-BE49-F238E27FC236}">
                <a16:creationId xmlns:a16="http://schemas.microsoft.com/office/drawing/2014/main" id="{B0543209-CEA4-939A-34B0-EC355B772E37}"/>
              </a:ext>
            </a:extLst>
          </p:cNvPr>
          <p:cNvSpPr/>
          <p:nvPr/>
        </p:nvSpPr>
        <p:spPr>
          <a:xfrm>
            <a:off x="4968240" y="3187264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Star: 5 Points 19">
            <a:extLst>
              <a:ext uri="{FF2B5EF4-FFF2-40B4-BE49-F238E27FC236}">
                <a16:creationId xmlns:a16="http://schemas.microsoft.com/office/drawing/2014/main" id="{BF4FC01B-8B08-EECC-7A19-D7030D5C9D2E}"/>
              </a:ext>
            </a:extLst>
          </p:cNvPr>
          <p:cNvSpPr/>
          <p:nvPr/>
        </p:nvSpPr>
        <p:spPr>
          <a:xfrm>
            <a:off x="417830" y="3076972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Star: 5 Points 20">
            <a:extLst>
              <a:ext uri="{FF2B5EF4-FFF2-40B4-BE49-F238E27FC236}">
                <a16:creationId xmlns:a16="http://schemas.microsoft.com/office/drawing/2014/main" id="{D21BB3A4-C667-5536-C1AA-823C4B35FB7E}"/>
              </a:ext>
            </a:extLst>
          </p:cNvPr>
          <p:cNvSpPr/>
          <p:nvPr/>
        </p:nvSpPr>
        <p:spPr>
          <a:xfrm>
            <a:off x="436880" y="4607749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Star: 5 Points 21">
            <a:extLst>
              <a:ext uri="{FF2B5EF4-FFF2-40B4-BE49-F238E27FC236}">
                <a16:creationId xmlns:a16="http://schemas.microsoft.com/office/drawing/2014/main" id="{310A44AD-66F9-3445-2863-0D99E5644707}"/>
              </a:ext>
            </a:extLst>
          </p:cNvPr>
          <p:cNvSpPr/>
          <p:nvPr/>
        </p:nvSpPr>
        <p:spPr>
          <a:xfrm>
            <a:off x="436880" y="5976762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Star: 5 Points 22">
            <a:extLst>
              <a:ext uri="{FF2B5EF4-FFF2-40B4-BE49-F238E27FC236}">
                <a16:creationId xmlns:a16="http://schemas.microsoft.com/office/drawing/2014/main" id="{C0FE9D7D-3FEA-785F-BCF1-73D8F00E49E8}"/>
              </a:ext>
            </a:extLst>
          </p:cNvPr>
          <p:cNvSpPr/>
          <p:nvPr/>
        </p:nvSpPr>
        <p:spPr>
          <a:xfrm>
            <a:off x="4968240" y="1878708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Star: 5 Points 23">
            <a:extLst>
              <a:ext uri="{FF2B5EF4-FFF2-40B4-BE49-F238E27FC236}">
                <a16:creationId xmlns:a16="http://schemas.microsoft.com/office/drawing/2014/main" id="{701709C0-FF04-3EB1-76EC-AF83CD675701}"/>
              </a:ext>
            </a:extLst>
          </p:cNvPr>
          <p:cNvSpPr/>
          <p:nvPr/>
        </p:nvSpPr>
        <p:spPr>
          <a:xfrm>
            <a:off x="417830" y="469400"/>
            <a:ext cx="445770" cy="384983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Star: 5 Points 24">
            <a:extLst>
              <a:ext uri="{FF2B5EF4-FFF2-40B4-BE49-F238E27FC236}">
                <a16:creationId xmlns:a16="http://schemas.microsoft.com/office/drawing/2014/main" id="{61E362D7-2D51-287E-C012-A7D9B3AACF63}"/>
              </a:ext>
            </a:extLst>
          </p:cNvPr>
          <p:cNvSpPr/>
          <p:nvPr/>
        </p:nvSpPr>
        <p:spPr>
          <a:xfrm>
            <a:off x="4968240" y="4624885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Star: 5 Points 25">
            <a:extLst>
              <a:ext uri="{FF2B5EF4-FFF2-40B4-BE49-F238E27FC236}">
                <a16:creationId xmlns:a16="http://schemas.microsoft.com/office/drawing/2014/main" id="{DD4C04DC-73ED-0212-EA4E-551C0984D1EA}"/>
              </a:ext>
            </a:extLst>
          </p:cNvPr>
          <p:cNvSpPr/>
          <p:nvPr/>
        </p:nvSpPr>
        <p:spPr>
          <a:xfrm>
            <a:off x="4968240" y="6149437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Star: 5 Points 26">
            <a:extLst>
              <a:ext uri="{FF2B5EF4-FFF2-40B4-BE49-F238E27FC236}">
                <a16:creationId xmlns:a16="http://schemas.microsoft.com/office/drawing/2014/main" id="{8FA7C9D1-7499-E4CA-DD34-426A6E2D07CF}"/>
              </a:ext>
            </a:extLst>
          </p:cNvPr>
          <p:cNvSpPr/>
          <p:nvPr/>
        </p:nvSpPr>
        <p:spPr>
          <a:xfrm>
            <a:off x="8803640" y="1792010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Star: 5 Points 27">
            <a:extLst>
              <a:ext uri="{FF2B5EF4-FFF2-40B4-BE49-F238E27FC236}">
                <a16:creationId xmlns:a16="http://schemas.microsoft.com/office/drawing/2014/main" id="{274C369C-D825-C478-32F5-AB6B815C0109}"/>
              </a:ext>
            </a:extLst>
          </p:cNvPr>
          <p:cNvSpPr/>
          <p:nvPr/>
        </p:nvSpPr>
        <p:spPr>
          <a:xfrm>
            <a:off x="8879842" y="3159314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Star: 5 Points 28">
            <a:extLst>
              <a:ext uri="{FF2B5EF4-FFF2-40B4-BE49-F238E27FC236}">
                <a16:creationId xmlns:a16="http://schemas.microsoft.com/office/drawing/2014/main" id="{92D5E954-9C3C-0499-C830-C63E4B6B393E}"/>
              </a:ext>
            </a:extLst>
          </p:cNvPr>
          <p:cNvSpPr/>
          <p:nvPr/>
        </p:nvSpPr>
        <p:spPr>
          <a:xfrm>
            <a:off x="8803640" y="4661884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Star: 5 Points 29">
            <a:extLst>
              <a:ext uri="{FF2B5EF4-FFF2-40B4-BE49-F238E27FC236}">
                <a16:creationId xmlns:a16="http://schemas.microsoft.com/office/drawing/2014/main" id="{E99B79D6-76A5-A82D-6E6E-4FA6C54DC1A0}"/>
              </a:ext>
            </a:extLst>
          </p:cNvPr>
          <p:cNvSpPr/>
          <p:nvPr/>
        </p:nvSpPr>
        <p:spPr>
          <a:xfrm>
            <a:off x="8959853" y="6023432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Star: 5 Points 30">
            <a:extLst>
              <a:ext uri="{FF2B5EF4-FFF2-40B4-BE49-F238E27FC236}">
                <a16:creationId xmlns:a16="http://schemas.microsoft.com/office/drawing/2014/main" id="{26BEDF38-2130-9B90-D81E-50B695D827A2}"/>
              </a:ext>
            </a:extLst>
          </p:cNvPr>
          <p:cNvSpPr/>
          <p:nvPr/>
        </p:nvSpPr>
        <p:spPr>
          <a:xfrm>
            <a:off x="1135380" y="4581397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Star: 5 Points 31">
            <a:extLst>
              <a:ext uri="{FF2B5EF4-FFF2-40B4-BE49-F238E27FC236}">
                <a16:creationId xmlns:a16="http://schemas.microsoft.com/office/drawing/2014/main" id="{473FE085-3727-A935-4CBF-630EFBCC7926}"/>
              </a:ext>
            </a:extLst>
          </p:cNvPr>
          <p:cNvSpPr/>
          <p:nvPr/>
        </p:nvSpPr>
        <p:spPr>
          <a:xfrm>
            <a:off x="1135380" y="3061732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Star: 5 Points 32">
            <a:extLst>
              <a:ext uri="{FF2B5EF4-FFF2-40B4-BE49-F238E27FC236}">
                <a16:creationId xmlns:a16="http://schemas.microsoft.com/office/drawing/2014/main" id="{ED400A1C-E31A-7297-EFF6-5B19845E069B}"/>
              </a:ext>
            </a:extLst>
          </p:cNvPr>
          <p:cNvSpPr/>
          <p:nvPr/>
        </p:nvSpPr>
        <p:spPr>
          <a:xfrm>
            <a:off x="1109980" y="1961930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Star: 5 Points 33">
            <a:extLst>
              <a:ext uri="{FF2B5EF4-FFF2-40B4-BE49-F238E27FC236}">
                <a16:creationId xmlns:a16="http://schemas.microsoft.com/office/drawing/2014/main" id="{93A67083-DC0C-AF76-90DB-3AD9071E2141}"/>
              </a:ext>
            </a:extLst>
          </p:cNvPr>
          <p:cNvSpPr/>
          <p:nvPr/>
        </p:nvSpPr>
        <p:spPr>
          <a:xfrm>
            <a:off x="1135380" y="5949576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Star: 5 Points 34">
            <a:extLst>
              <a:ext uri="{FF2B5EF4-FFF2-40B4-BE49-F238E27FC236}">
                <a16:creationId xmlns:a16="http://schemas.microsoft.com/office/drawing/2014/main" id="{BF8D4D78-C53C-E0E3-78ED-9ECAEB3CE54F}"/>
              </a:ext>
            </a:extLst>
          </p:cNvPr>
          <p:cNvSpPr/>
          <p:nvPr/>
        </p:nvSpPr>
        <p:spPr>
          <a:xfrm>
            <a:off x="5679440" y="1863468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Star: 5 Points 35">
            <a:extLst>
              <a:ext uri="{FF2B5EF4-FFF2-40B4-BE49-F238E27FC236}">
                <a16:creationId xmlns:a16="http://schemas.microsoft.com/office/drawing/2014/main" id="{B8A849C7-5B3B-743E-EBF4-FEBCD25FF2E7}"/>
              </a:ext>
            </a:extLst>
          </p:cNvPr>
          <p:cNvSpPr/>
          <p:nvPr/>
        </p:nvSpPr>
        <p:spPr>
          <a:xfrm>
            <a:off x="5628640" y="3159855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Star: 5 Points 36">
            <a:extLst>
              <a:ext uri="{FF2B5EF4-FFF2-40B4-BE49-F238E27FC236}">
                <a16:creationId xmlns:a16="http://schemas.microsoft.com/office/drawing/2014/main" id="{F424A3D3-E978-7882-2456-CFC06B18CC5D}"/>
              </a:ext>
            </a:extLst>
          </p:cNvPr>
          <p:cNvSpPr/>
          <p:nvPr/>
        </p:nvSpPr>
        <p:spPr>
          <a:xfrm>
            <a:off x="5679440" y="4607749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Star: 5 Points 37">
            <a:extLst>
              <a:ext uri="{FF2B5EF4-FFF2-40B4-BE49-F238E27FC236}">
                <a16:creationId xmlns:a16="http://schemas.microsoft.com/office/drawing/2014/main" id="{741CC418-F370-E874-4670-5CC81BC618DA}"/>
              </a:ext>
            </a:extLst>
          </p:cNvPr>
          <p:cNvSpPr/>
          <p:nvPr/>
        </p:nvSpPr>
        <p:spPr>
          <a:xfrm>
            <a:off x="5699760" y="6149437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9" name="Star: 5 Points 38">
            <a:extLst>
              <a:ext uri="{FF2B5EF4-FFF2-40B4-BE49-F238E27FC236}">
                <a16:creationId xmlns:a16="http://schemas.microsoft.com/office/drawing/2014/main" id="{E9FA38CC-596E-EC83-6C01-1B337E9E57A5}"/>
              </a:ext>
            </a:extLst>
          </p:cNvPr>
          <p:cNvSpPr/>
          <p:nvPr/>
        </p:nvSpPr>
        <p:spPr>
          <a:xfrm>
            <a:off x="9494520" y="1756813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Star: 5 Points 39">
            <a:extLst>
              <a:ext uri="{FF2B5EF4-FFF2-40B4-BE49-F238E27FC236}">
                <a16:creationId xmlns:a16="http://schemas.microsoft.com/office/drawing/2014/main" id="{092C84B4-21CF-0422-CFA2-088DA8BDF054}"/>
              </a:ext>
            </a:extLst>
          </p:cNvPr>
          <p:cNvSpPr/>
          <p:nvPr/>
        </p:nvSpPr>
        <p:spPr>
          <a:xfrm>
            <a:off x="9601200" y="3133106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Star: 5 Points 40">
            <a:extLst>
              <a:ext uri="{FF2B5EF4-FFF2-40B4-BE49-F238E27FC236}">
                <a16:creationId xmlns:a16="http://schemas.microsoft.com/office/drawing/2014/main" id="{3909325C-5370-4BC0-8B39-E7D8FDB16509}"/>
              </a:ext>
            </a:extLst>
          </p:cNvPr>
          <p:cNvSpPr/>
          <p:nvPr/>
        </p:nvSpPr>
        <p:spPr>
          <a:xfrm>
            <a:off x="9494520" y="4656255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Star: 5 Points 41">
            <a:extLst>
              <a:ext uri="{FF2B5EF4-FFF2-40B4-BE49-F238E27FC236}">
                <a16:creationId xmlns:a16="http://schemas.microsoft.com/office/drawing/2014/main" id="{105F8F0F-7D9D-0BED-FEA1-FF306DB3F911}"/>
              </a:ext>
            </a:extLst>
          </p:cNvPr>
          <p:cNvSpPr/>
          <p:nvPr/>
        </p:nvSpPr>
        <p:spPr>
          <a:xfrm>
            <a:off x="9611360" y="5987309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Star: 5 Points 42">
            <a:extLst>
              <a:ext uri="{FF2B5EF4-FFF2-40B4-BE49-F238E27FC236}">
                <a16:creationId xmlns:a16="http://schemas.microsoft.com/office/drawing/2014/main" id="{25D0EFDC-A34E-6C24-44A0-8E886499BECF}"/>
              </a:ext>
            </a:extLst>
          </p:cNvPr>
          <p:cNvSpPr/>
          <p:nvPr/>
        </p:nvSpPr>
        <p:spPr>
          <a:xfrm>
            <a:off x="1209040" y="407355"/>
            <a:ext cx="375920" cy="447028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Star: 5 Points 43">
            <a:extLst>
              <a:ext uri="{FF2B5EF4-FFF2-40B4-BE49-F238E27FC236}">
                <a16:creationId xmlns:a16="http://schemas.microsoft.com/office/drawing/2014/main" id="{FD08F875-E097-1C9F-83EA-F830871EAA26}"/>
              </a:ext>
            </a:extLst>
          </p:cNvPr>
          <p:cNvSpPr/>
          <p:nvPr/>
        </p:nvSpPr>
        <p:spPr>
          <a:xfrm>
            <a:off x="1788160" y="4581397"/>
            <a:ext cx="58928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5" name="Star: 5 Points 44">
            <a:extLst>
              <a:ext uri="{FF2B5EF4-FFF2-40B4-BE49-F238E27FC236}">
                <a16:creationId xmlns:a16="http://schemas.microsoft.com/office/drawing/2014/main" id="{44DB0E4A-E16F-62F2-7714-849355B40859}"/>
              </a:ext>
            </a:extLst>
          </p:cNvPr>
          <p:cNvSpPr/>
          <p:nvPr/>
        </p:nvSpPr>
        <p:spPr>
          <a:xfrm>
            <a:off x="1822450" y="3071892"/>
            <a:ext cx="58928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Star: 5 Points 45">
            <a:extLst>
              <a:ext uri="{FF2B5EF4-FFF2-40B4-BE49-F238E27FC236}">
                <a16:creationId xmlns:a16="http://schemas.microsoft.com/office/drawing/2014/main" id="{CD165C5E-EB13-5E3B-CEB4-B8B5BC6BBC56}"/>
              </a:ext>
            </a:extLst>
          </p:cNvPr>
          <p:cNvSpPr/>
          <p:nvPr/>
        </p:nvSpPr>
        <p:spPr>
          <a:xfrm>
            <a:off x="2015490" y="407355"/>
            <a:ext cx="445770" cy="447028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Star: 5 Points 46">
            <a:extLst>
              <a:ext uri="{FF2B5EF4-FFF2-40B4-BE49-F238E27FC236}">
                <a16:creationId xmlns:a16="http://schemas.microsoft.com/office/drawing/2014/main" id="{9ABF7186-E776-FF62-0863-4D354796C7AB}"/>
              </a:ext>
            </a:extLst>
          </p:cNvPr>
          <p:cNvSpPr/>
          <p:nvPr/>
        </p:nvSpPr>
        <p:spPr>
          <a:xfrm>
            <a:off x="1807210" y="5965658"/>
            <a:ext cx="58928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Star: 5 Points 47">
            <a:extLst>
              <a:ext uri="{FF2B5EF4-FFF2-40B4-BE49-F238E27FC236}">
                <a16:creationId xmlns:a16="http://schemas.microsoft.com/office/drawing/2014/main" id="{1E654345-79E1-8C9C-669A-AE6E15239145}"/>
              </a:ext>
            </a:extLst>
          </p:cNvPr>
          <p:cNvSpPr/>
          <p:nvPr/>
        </p:nvSpPr>
        <p:spPr>
          <a:xfrm>
            <a:off x="6339839" y="1848814"/>
            <a:ext cx="58928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Star: 5 Points 48">
            <a:extLst>
              <a:ext uri="{FF2B5EF4-FFF2-40B4-BE49-F238E27FC236}">
                <a16:creationId xmlns:a16="http://schemas.microsoft.com/office/drawing/2014/main" id="{25D3A795-C8A8-F6AA-E884-2495D4AC5398}"/>
              </a:ext>
            </a:extLst>
          </p:cNvPr>
          <p:cNvSpPr/>
          <p:nvPr/>
        </p:nvSpPr>
        <p:spPr>
          <a:xfrm>
            <a:off x="6278880" y="3155946"/>
            <a:ext cx="58928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tar: 5 Points 49">
            <a:extLst>
              <a:ext uri="{FF2B5EF4-FFF2-40B4-BE49-F238E27FC236}">
                <a16:creationId xmlns:a16="http://schemas.microsoft.com/office/drawing/2014/main" id="{2B46215B-098E-DA8D-421B-E45E689FC1CD}"/>
              </a:ext>
            </a:extLst>
          </p:cNvPr>
          <p:cNvSpPr/>
          <p:nvPr/>
        </p:nvSpPr>
        <p:spPr>
          <a:xfrm>
            <a:off x="6370320" y="4607749"/>
            <a:ext cx="58928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1" name="Star: 5 Points 50">
            <a:extLst>
              <a:ext uri="{FF2B5EF4-FFF2-40B4-BE49-F238E27FC236}">
                <a16:creationId xmlns:a16="http://schemas.microsoft.com/office/drawing/2014/main" id="{6AEB0EDF-9B76-3D96-B2B3-B569BD4FEA6A}"/>
              </a:ext>
            </a:extLst>
          </p:cNvPr>
          <p:cNvSpPr/>
          <p:nvPr/>
        </p:nvSpPr>
        <p:spPr>
          <a:xfrm>
            <a:off x="6381749" y="6134197"/>
            <a:ext cx="58928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Star: 5 Points 52">
            <a:extLst>
              <a:ext uri="{FF2B5EF4-FFF2-40B4-BE49-F238E27FC236}">
                <a16:creationId xmlns:a16="http://schemas.microsoft.com/office/drawing/2014/main" id="{81F68BCD-68DA-A018-D8CB-EB85F4CA508C}"/>
              </a:ext>
            </a:extLst>
          </p:cNvPr>
          <p:cNvSpPr/>
          <p:nvPr/>
        </p:nvSpPr>
        <p:spPr>
          <a:xfrm>
            <a:off x="10185400" y="1742302"/>
            <a:ext cx="56134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Star: 5 Points 53">
            <a:extLst>
              <a:ext uri="{FF2B5EF4-FFF2-40B4-BE49-F238E27FC236}">
                <a16:creationId xmlns:a16="http://schemas.microsoft.com/office/drawing/2014/main" id="{9076E1C6-93AF-0F7B-9354-43D45244A2F7}"/>
              </a:ext>
            </a:extLst>
          </p:cNvPr>
          <p:cNvSpPr/>
          <p:nvPr/>
        </p:nvSpPr>
        <p:spPr>
          <a:xfrm>
            <a:off x="10251440" y="3135730"/>
            <a:ext cx="56134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Star: 5 Points 54">
            <a:extLst>
              <a:ext uri="{FF2B5EF4-FFF2-40B4-BE49-F238E27FC236}">
                <a16:creationId xmlns:a16="http://schemas.microsoft.com/office/drawing/2014/main" id="{950ADDB8-B596-9261-20ED-A85495AB55EC}"/>
              </a:ext>
            </a:extLst>
          </p:cNvPr>
          <p:cNvSpPr/>
          <p:nvPr/>
        </p:nvSpPr>
        <p:spPr>
          <a:xfrm>
            <a:off x="10209529" y="4646644"/>
            <a:ext cx="56134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Star: 5 Points 55">
            <a:extLst>
              <a:ext uri="{FF2B5EF4-FFF2-40B4-BE49-F238E27FC236}">
                <a16:creationId xmlns:a16="http://schemas.microsoft.com/office/drawing/2014/main" id="{E2AAD084-CDA0-D93F-E98D-EE50A9A47F8B}"/>
              </a:ext>
            </a:extLst>
          </p:cNvPr>
          <p:cNvSpPr/>
          <p:nvPr/>
        </p:nvSpPr>
        <p:spPr>
          <a:xfrm>
            <a:off x="10262867" y="5976762"/>
            <a:ext cx="56134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8EAF27E2-4772-60F7-50D2-0E912A05A3A9}"/>
              </a:ext>
            </a:extLst>
          </p:cNvPr>
          <p:cNvSpPr txBox="1"/>
          <p:nvPr/>
        </p:nvSpPr>
        <p:spPr>
          <a:xfrm>
            <a:off x="294640" y="115719"/>
            <a:ext cx="276352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avolini" panose="03000502040302020204" pitchFamily="66" charset="0"/>
                <a:cs typeface="Cavolini" panose="03000502040302020204" pitchFamily="66" charset="0"/>
              </a:rPr>
              <a:t>Autumn Spring Summer</a:t>
            </a:r>
          </a:p>
          <a:p>
            <a:endParaRPr lang="en-GB" sz="1400" b="1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endParaRPr lang="en-GB" sz="1400" b="1" dirty="0"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  <p:sp>
        <p:nvSpPr>
          <p:cNvPr id="58" name="Star: 5 Points 57">
            <a:extLst>
              <a:ext uri="{FF2B5EF4-FFF2-40B4-BE49-F238E27FC236}">
                <a16:creationId xmlns:a16="http://schemas.microsoft.com/office/drawing/2014/main" id="{931D34CC-03D2-E336-0903-74F3AB0F79ED}"/>
              </a:ext>
            </a:extLst>
          </p:cNvPr>
          <p:cNvSpPr/>
          <p:nvPr/>
        </p:nvSpPr>
        <p:spPr>
          <a:xfrm>
            <a:off x="1794510" y="1961930"/>
            <a:ext cx="56134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Star: 5 Points 59">
            <a:extLst>
              <a:ext uri="{FF2B5EF4-FFF2-40B4-BE49-F238E27FC236}">
                <a16:creationId xmlns:a16="http://schemas.microsoft.com/office/drawing/2014/main" id="{9AF7E2C3-8198-67E3-4F1F-F17433B8AFD6}"/>
              </a:ext>
            </a:extLst>
          </p:cNvPr>
          <p:cNvSpPr/>
          <p:nvPr/>
        </p:nvSpPr>
        <p:spPr>
          <a:xfrm>
            <a:off x="398780" y="1972213"/>
            <a:ext cx="589280" cy="56985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5" name="Picture 64" descr="A red dragon on a green and white flag&#10;&#10;Description automatically generated">
            <a:extLst>
              <a:ext uri="{FF2B5EF4-FFF2-40B4-BE49-F238E27FC236}">
                <a16:creationId xmlns:a16="http://schemas.microsoft.com/office/drawing/2014/main" id="{72FD0EBE-401D-56BA-B415-FF57DC5B01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178165" y="-2391"/>
            <a:ext cx="996950" cy="996950"/>
          </a:xfrm>
          <a:prstGeom prst="rect">
            <a:avLst/>
          </a:prstGeom>
        </p:spPr>
      </p:pic>
      <p:pic>
        <p:nvPicPr>
          <p:cNvPr id="67" name="Picture 66" descr="A red dragon on a green and white flag&#10;&#10;Description automatically generated">
            <a:extLst>
              <a:ext uri="{FF2B5EF4-FFF2-40B4-BE49-F238E27FC236}">
                <a16:creationId xmlns:a16="http://schemas.microsoft.com/office/drawing/2014/main" id="{7A88FA7B-5931-293B-C151-3441F7B8E9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782570" y="11115"/>
            <a:ext cx="996950" cy="996950"/>
          </a:xfrm>
          <a:prstGeom prst="rect">
            <a:avLst/>
          </a:prstGeom>
        </p:spPr>
      </p:pic>
      <p:pic>
        <p:nvPicPr>
          <p:cNvPr id="1026" name="Picture 2" descr="Wales Symbols In Heart Shape Concept Stock Vector - Image: 49116050">
            <a:extLst>
              <a:ext uri="{FF2B5EF4-FFF2-40B4-BE49-F238E27FC236}">
                <a16:creationId xmlns:a16="http://schemas.microsoft.com/office/drawing/2014/main" id="{AE856556-334D-F9C4-7C85-13E67BEC109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54" b="17537"/>
          <a:stretch/>
        </p:blipFill>
        <p:spPr bwMode="auto">
          <a:xfrm>
            <a:off x="10118092" y="132812"/>
            <a:ext cx="1257295" cy="962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81849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84DC319-41F8-8CE6-02A7-9F9D3F1CE070}"/>
              </a:ext>
            </a:extLst>
          </p:cNvPr>
          <p:cNvSpPr txBox="1"/>
          <p:nvPr/>
        </p:nvSpPr>
        <p:spPr>
          <a:xfrm>
            <a:off x="3779520" y="166132"/>
            <a:ext cx="4429760" cy="707886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avolini" panose="03000502040302020204" pitchFamily="66" charset="0"/>
                <a:cs typeface="Cavolini" panose="03000502040302020204" pitchFamily="66" charset="0"/>
              </a:rPr>
              <a:t>My Welsh Progress in </a:t>
            </a:r>
          </a:p>
          <a:p>
            <a:pPr algn="ctr"/>
            <a:r>
              <a:rPr lang="en-GB" sz="2000" b="1" dirty="0">
                <a:latin typeface="Cavolini" panose="03000502040302020204" pitchFamily="66" charset="0"/>
                <a:cs typeface="Cavolini" panose="03000502040302020204" pitchFamily="66" charset="0"/>
              </a:rPr>
              <a:t>Year Two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8407A46-446D-F95E-017B-192A7256BF80}"/>
              </a:ext>
            </a:extLst>
          </p:cNvPr>
          <p:cNvSpPr txBox="1"/>
          <p:nvPr/>
        </p:nvSpPr>
        <p:spPr>
          <a:xfrm>
            <a:off x="405130" y="1300757"/>
            <a:ext cx="35064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respond to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beth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wyt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ti’n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wisgo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? Adding situation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99AF41-D13B-B462-CB63-51C2EF0E82A8}"/>
              </a:ext>
            </a:extLst>
          </p:cNvPr>
          <p:cNvSpPr txBox="1"/>
          <p:nvPr/>
        </p:nvSpPr>
        <p:spPr>
          <a:xfrm>
            <a:off x="8768080" y="1127760"/>
            <a:ext cx="3210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respond to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beth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sy’n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bod? Using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dw’in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trist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etc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FBD48C8-2D72-8CC8-FD9E-2DCD00391701}"/>
              </a:ext>
            </a:extLst>
          </p:cNvPr>
          <p:cNvSpPr txBox="1"/>
          <p:nvPr/>
        </p:nvSpPr>
        <p:spPr>
          <a:xfrm>
            <a:off x="4663440" y="3059668"/>
            <a:ext cx="3210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respond to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ble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est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ti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? Adding location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8AE2E14-0F95-8828-0F68-EF85E2D5DBBD}"/>
              </a:ext>
            </a:extLst>
          </p:cNvPr>
          <p:cNvSpPr txBox="1"/>
          <p:nvPr/>
        </p:nvSpPr>
        <p:spPr>
          <a:xfrm>
            <a:off x="4409440" y="1162257"/>
            <a:ext cx="37687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respond to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beth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wyt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ti’n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wneud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? Extend with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gyda</a:t>
            </a:r>
            <a:endParaRPr lang="en-GB" b="1" dirty="0"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  <p:sp>
        <p:nvSpPr>
          <p:cNvPr id="20" name="Star: 5 Points 19">
            <a:extLst>
              <a:ext uri="{FF2B5EF4-FFF2-40B4-BE49-F238E27FC236}">
                <a16:creationId xmlns:a16="http://schemas.microsoft.com/office/drawing/2014/main" id="{BF4FC01B-8B08-EECC-7A19-D7030D5C9D2E}"/>
              </a:ext>
            </a:extLst>
          </p:cNvPr>
          <p:cNvSpPr/>
          <p:nvPr/>
        </p:nvSpPr>
        <p:spPr>
          <a:xfrm>
            <a:off x="4968240" y="3669160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Star: 5 Points 22">
            <a:extLst>
              <a:ext uri="{FF2B5EF4-FFF2-40B4-BE49-F238E27FC236}">
                <a16:creationId xmlns:a16="http://schemas.microsoft.com/office/drawing/2014/main" id="{C0FE9D7D-3FEA-785F-BCF1-73D8F00E49E8}"/>
              </a:ext>
            </a:extLst>
          </p:cNvPr>
          <p:cNvSpPr/>
          <p:nvPr/>
        </p:nvSpPr>
        <p:spPr>
          <a:xfrm>
            <a:off x="4968240" y="1878708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Star: 5 Points 23">
            <a:extLst>
              <a:ext uri="{FF2B5EF4-FFF2-40B4-BE49-F238E27FC236}">
                <a16:creationId xmlns:a16="http://schemas.microsoft.com/office/drawing/2014/main" id="{701709C0-FF04-3EB1-76EC-AF83CD675701}"/>
              </a:ext>
            </a:extLst>
          </p:cNvPr>
          <p:cNvSpPr/>
          <p:nvPr/>
        </p:nvSpPr>
        <p:spPr>
          <a:xfrm>
            <a:off x="417830" y="469400"/>
            <a:ext cx="445770" cy="384983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Star: 5 Points 26">
            <a:extLst>
              <a:ext uri="{FF2B5EF4-FFF2-40B4-BE49-F238E27FC236}">
                <a16:creationId xmlns:a16="http://schemas.microsoft.com/office/drawing/2014/main" id="{8FA7C9D1-7499-E4CA-DD34-426A6E2D07CF}"/>
              </a:ext>
            </a:extLst>
          </p:cNvPr>
          <p:cNvSpPr/>
          <p:nvPr/>
        </p:nvSpPr>
        <p:spPr>
          <a:xfrm>
            <a:off x="8881110" y="1824001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Star: 5 Points 31">
            <a:extLst>
              <a:ext uri="{FF2B5EF4-FFF2-40B4-BE49-F238E27FC236}">
                <a16:creationId xmlns:a16="http://schemas.microsoft.com/office/drawing/2014/main" id="{473FE085-3727-A935-4CBF-630EFBCC7926}"/>
              </a:ext>
            </a:extLst>
          </p:cNvPr>
          <p:cNvSpPr/>
          <p:nvPr/>
        </p:nvSpPr>
        <p:spPr>
          <a:xfrm>
            <a:off x="1087120" y="3876933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Star: 5 Points 32">
            <a:extLst>
              <a:ext uri="{FF2B5EF4-FFF2-40B4-BE49-F238E27FC236}">
                <a16:creationId xmlns:a16="http://schemas.microsoft.com/office/drawing/2014/main" id="{ED400A1C-E31A-7297-EFF6-5B19845E069B}"/>
              </a:ext>
            </a:extLst>
          </p:cNvPr>
          <p:cNvSpPr/>
          <p:nvPr/>
        </p:nvSpPr>
        <p:spPr>
          <a:xfrm>
            <a:off x="1109980" y="1961930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Star: 5 Points 34">
            <a:extLst>
              <a:ext uri="{FF2B5EF4-FFF2-40B4-BE49-F238E27FC236}">
                <a16:creationId xmlns:a16="http://schemas.microsoft.com/office/drawing/2014/main" id="{BF8D4D78-C53C-E0E3-78ED-9ECAEB3CE54F}"/>
              </a:ext>
            </a:extLst>
          </p:cNvPr>
          <p:cNvSpPr/>
          <p:nvPr/>
        </p:nvSpPr>
        <p:spPr>
          <a:xfrm>
            <a:off x="5679440" y="1863468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Star: 5 Points 38">
            <a:extLst>
              <a:ext uri="{FF2B5EF4-FFF2-40B4-BE49-F238E27FC236}">
                <a16:creationId xmlns:a16="http://schemas.microsoft.com/office/drawing/2014/main" id="{E9FA38CC-596E-EC83-6C01-1B337E9E57A5}"/>
              </a:ext>
            </a:extLst>
          </p:cNvPr>
          <p:cNvSpPr/>
          <p:nvPr/>
        </p:nvSpPr>
        <p:spPr>
          <a:xfrm>
            <a:off x="9580880" y="1808761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Star: 5 Points 42">
            <a:extLst>
              <a:ext uri="{FF2B5EF4-FFF2-40B4-BE49-F238E27FC236}">
                <a16:creationId xmlns:a16="http://schemas.microsoft.com/office/drawing/2014/main" id="{25D0EFDC-A34E-6C24-44A0-8E886499BECF}"/>
              </a:ext>
            </a:extLst>
          </p:cNvPr>
          <p:cNvSpPr/>
          <p:nvPr/>
        </p:nvSpPr>
        <p:spPr>
          <a:xfrm>
            <a:off x="1209040" y="407355"/>
            <a:ext cx="375920" cy="447028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Star: 5 Points 44">
            <a:extLst>
              <a:ext uri="{FF2B5EF4-FFF2-40B4-BE49-F238E27FC236}">
                <a16:creationId xmlns:a16="http://schemas.microsoft.com/office/drawing/2014/main" id="{44DB0E4A-E16F-62F2-7714-849355B40859}"/>
              </a:ext>
            </a:extLst>
          </p:cNvPr>
          <p:cNvSpPr/>
          <p:nvPr/>
        </p:nvSpPr>
        <p:spPr>
          <a:xfrm>
            <a:off x="6400799" y="5431474"/>
            <a:ext cx="58928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Star: 5 Points 45">
            <a:extLst>
              <a:ext uri="{FF2B5EF4-FFF2-40B4-BE49-F238E27FC236}">
                <a16:creationId xmlns:a16="http://schemas.microsoft.com/office/drawing/2014/main" id="{CD165C5E-EB13-5E3B-CEB4-B8B5BC6BBC56}"/>
              </a:ext>
            </a:extLst>
          </p:cNvPr>
          <p:cNvSpPr/>
          <p:nvPr/>
        </p:nvSpPr>
        <p:spPr>
          <a:xfrm>
            <a:off x="2015490" y="407355"/>
            <a:ext cx="445770" cy="447028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Star: 5 Points 47">
            <a:extLst>
              <a:ext uri="{FF2B5EF4-FFF2-40B4-BE49-F238E27FC236}">
                <a16:creationId xmlns:a16="http://schemas.microsoft.com/office/drawing/2014/main" id="{1E654345-79E1-8C9C-669A-AE6E15239145}"/>
              </a:ext>
            </a:extLst>
          </p:cNvPr>
          <p:cNvSpPr/>
          <p:nvPr/>
        </p:nvSpPr>
        <p:spPr>
          <a:xfrm>
            <a:off x="6339839" y="1848814"/>
            <a:ext cx="58928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Star: 5 Points 52">
            <a:extLst>
              <a:ext uri="{FF2B5EF4-FFF2-40B4-BE49-F238E27FC236}">
                <a16:creationId xmlns:a16="http://schemas.microsoft.com/office/drawing/2014/main" id="{81F68BCD-68DA-A018-D8CB-EB85F4CA508C}"/>
              </a:ext>
            </a:extLst>
          </p:cNvPr>
          <p:cNvSpPr/>
          <p:nvPr/>
        </p:nvSpPr>
        <p:spPr>
          <a:xfrm>
            <a:off x="10268586" y="1804044"/>
            <a:ext cx="56134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8EAF27E2-4772-60F7-50D2-0E912A05A3A9}"/>
              </a:ext>
            </a:extLst>
          </p:cNvPr>
          <p:cNvSpPr txBox="1"/>
          <p:nvPr/>
        </p:nvSpPr>
        <p:spPr>
          <a:xfrm>
            <a:off x="294640" y="115719"/>
            <a:ext cx="276352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avolini" panose="03000502040302020204" pitchFamily="66" charset="0"/>
                <a:cs typeface="Cavolini" panose="03000502040302020204" pitchFamily="66" charset="0"/>
              </a:rPr>
              <a:t>Autumn Spring Summer</a:t>
            </a:r>
          </a:p>
          <a:p>
            <a:endParaRPr lang="en-GB" sz="1400" b="1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endParaRPr lang="en-GB" sz="1400" b="1" dirty="0"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  <p:sp>
        <p:nvSpPr>
          <p:cNvPr id="58" name="Star: 5 Points 57">
            <a:extLst>
              <a:ext uri="{FF2B5EF4-FFF2-40B4-BE49-F238E27FC236}">
                <a16:creationId xmlns:a16="http://schemas.microsoft.com/office/drawing/2014/main" id="{931D34CC-03D2-E336-0903-74F3AB0F79ED}"/>
              </a:ext>
            </a:extLst>
          </p:cNvPr>
          <p:cNvSpPr/>
          <p:nvPr/>
        </p:nvSpPr>
        <p:spPr>
          <a:xfrm>
            <a:off x="1794510" y="1961930"/>
            <a:ext cx="56134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Star: 5 Points 59">
            <a:extLst>
              <a:ext uri="{FF2B5EF4-FFF2-40B4-BE49-F238E27FC236}">
                <a16:creationId xmlns:a16="http://schemas.microsoft.com/office/drawing/2014/main" id="{9AF7E2C3-8198-67E3-4F1F-F17433B8AFD6}"/>
              </a:ext>
            </a:extLst>
          </p:cNvPr>
          <p:cNvSpPr/>
          <p:nvPr/>
        </p:nvSpPr>
        <p:spPr>
          <a:xfrm>
            <a:off x="398780" y="1972213"/>
            <a:ext cx="589280" cy="56985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5" name="Picture 64" descr="A red dragon on a green and white flag&#10;&#10;Description automatically generated">
            <a:extLst>
              <a:ext uri="{FF2B5EF4-FFF2-40B4-BE49-F238E27FC236}">
                <a16:creationId xmlns:a16="http://schemas.microsoft.com/office/drawing/2014/main" id="{72FD0EBE-401D-56BA-B415-FF57DC5B01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178165" y="-2391"/>
            <a:ext cx="996950" cy="996950"/>
          </a:xfrm>
          <a:prstGeom prst="rect">
            <a:avLst/>
          </a:prstGeom>
        </p:spPr>
      </p:pic>
      <p:pic>
        <p:nvPicPr>
          <p:cNvPr id="67" name="Picture 66" descr="A red dragon on a green and white flag&#10;&#10;Description automatically generated">
            <a:extLst>
              <a:ext uri="{FF2B5EF4-FFF2-40B4-BE49-F238E27FC236}">
                <a16:creationId xmlns:a16="http://schemas.microsoft.com/office/drawing/2014/main" id="{7A88FA7B-5931-293B-C151-3441F7B8E9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782570" y="11115"/>
            <a:ext cx="996950" cy="996950"/>
          </a:xfrm>
          <a:prstGeom prst="rect">
            <a:avLst/>
          </a:prstGeom>
        </p:spPr>
      </p:pic>
      <p:pic>
        <p:nvPicPr>
          <p:cNvPr id="1026" name="Picture 2" descr="Wales Symbols In Heart Shape Concept Stock Vector - Image: 49116050">
            <a:extLst>
              <a:ext uri="{FF2B5EF4-FFF2-40B4-BE49-F238E27FC236}">
                <a16:creationId xmlns:a16="http://schemas.microsoft.com/office/drawing/2014/main" id="{AE856556-334D-F9C4-7C85-13E67BEC109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54" b="17537"/>
          <a:stretch/>
        </p:blipFill>
        <p:spPr bwMode="auto">
          <a:xfrm>
            <a:off x="10118092" y="132812"/>
            <a:ext cx="1257295" cy="962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596DC87-3147-AC05-C67A-EBAA9BA36D31}"/>
              </a:ext>
            </a:extLst>
          </p:cNvPr>
          <p:cNvSpPr txBox="1"/>
          <p:nvPr/>
        </p:nvSpPr>
        <p:spPr>
          <a:xfrm>
            <a:off x="294640" y="3244334"/>
            <a:ext cx="3210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respond to pa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siap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adding 2D and 3D shapes. </a:t>
            </a:r>
          </a:p>
        </p:txBody>
      </p:sp>
      <p:sp>
        <p:nvSpPr>
          <p:cNvPr id="3" name="Star: 5 Points 2">
            <a:extLst>
              <a:ext uri="{FF2B5EF4-FFF2-40B4-BE49-F238E27FC236}">
                <a16:creationId xmlns:a16="http://schemas.microsoft.com/office/drawing/2014/main" id="{A48511EA-C589-2C31-62A7-9DE15A8C8844}"/>
              </a:ext>
            </a:extLst>
          </p:cNvPr>
          <p:cNvSpPr/>
          <p:nvPr/>
        </p:nvSpPr>
        <p:spPr>
          <a:xfrm>
            <a:off x="346075" y="3892173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B174F07A-9713-71F4-EB12-63BA84704BF3}"/>
              </a:ext>
            </a:extLst>
          </p:cNvPr>
          <p:cNvSpPr/>
          <p:nvPr/>
        </p:nvSpPr>
        <p:spPr>
          <a:xfrm>
            <a:off x="5704522" y="3653920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7F2A344C-4D6F-7E40-AA84-7F502BDD973F}"/>
              </a:ext>
            </a:extLst>
          </p:cNvPr>
          <p:cNvSpPr/>
          <p:nvPr/>
        </p:nvSpPr>
        <p:spPr>
          <a:xfrm>
            <a:off x="1808480" y="3893532"/>
            <a:ext cx="58928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4727909-418D-0BD1-B603-1A3DB8469681}"/>
              </a:ext>
            </a:extLst>
          </p:cNvPr>
          <p:cNvSpPr txBox="1"/>
          <p:nvPr/>
        </p:nvSpPr>
        <p:spPr>
          <a:xfrm>
            <a:off x="8564880" y="3059667"/>
            <a:ext cx="3210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respond to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beth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welaist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ti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?</a:t>
            </a:r>
          </a:p>
        </p:txBody>
      </p:sp>
      <p:sp>
        <p:nvSpPr>
          <p:cNvPr id="12" name="Star: 5 Points 11">
            <a:extLst>
              <a:ext uri="{FF2B5EF4-FFF2-40B4-BE49-F238E27FC236}">
                <a16:creationId xmlns:a16="http://schemas.microsoft.com/office/drawing/2014/main" id="{3C65A28C-D602-902D-F6CE-EFB466A592E1}"/>
              </a:ext>
            </a:extLst>
          </p:cNvPr>
          <p:cNvSpPr/>
          <p:nvPr/>
        </p:nvSpPr>
        <p:spPr>
          <a:xfrm>
            <a:off x="8747760" y="3698536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B64457CB-C526-3028-8984-B957CE5AE404}"/>
              </a:ext>
            </a:extLst>
          </p:cNvPr>
          <p:cNvSpPr/>
          <p:nvPr/>
        </p:nvSpPr>
        <p:spPr>
          <a:xfrm>
            <a:off x="9470390" y="3676641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DC66A205-D2E4-ECD3-DAC5-FA7F9CEF2747}"/>
              </a:ext>
            </a:extLst>
          </p:cNvPr>
          <p:cNvSpPr/>
          <p:nvPr/>
        </p:nvSpPr>
        <p:spPr>
          <a:xfrm>
            <a:off x="10189527" y="3659724"/>
            <a:ext cx="58928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D3AA5F9-3A5F-62E7-09B7-C462AF70B4BB}"/>
              </a:ext>
            </a:extLst>
          </p:cNvPr>
          <p:cNvSpPr txBox="1"/>
          <p:nvPr/>
        </p:nvSpPr>
        <p:spPr>
          <a:xfrm>
            <a:off x="4826000" y="4633913"/>
            <a:ext cx="3210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I can respond to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ble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rwyt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ti’n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b="1" dirty="0" err="1">
                <a:latin typeface="Cavolini" panose="03000502040302020204" pitchFamily="66" charset="0"/>
                <a:cs typeface="Cavolini" panose="03000502040302020204" pitchFamily="66" charset="0"/>
              </a:rPr>
              <a:t>mynd</a:t>
            </a:r>
            <a:r>
              <a:rPr lang="en-GB" b="1" dirty="0">
                <a:latin typeface="Cavolini" panose="03000502040302020204" pitchFamily="66" charset="0"/>
                <a:cs typeface="Cavolini" panose="03000502040302020204" pitchFamily="66" charset="0"/>
              </a:rPr>
              <a:t>?</a:t>
            </a:r>
          </a:p>
        </p:txBody>
      </p:sp>
      <p:sp>
        <p:nvSpPr>
          <p:cNvPr id="16" name="Star: 5 Points 15">
            <a:extLst>
              <a:ext uri="{FF2B5EF4-FFF2-40B4-BE49-F238E27FC236}">
                <a16:creationId xmlns:a16="http://schemas.microsoft.com/office/drawing/2014/main" id="{37BE5B0A-23BB-858A-9BCC-37224FDDA6D9}"/>
              </a:ext>
            </a:extLst>
          </p:cNvPr>
          <p:cNvSpPr/>
          <p:nvPr/>
        </p:nvSpPr>
        <p:spPr>
          <a:xfrm>
            <a:off x="4968240" y="5431474"/>
            <a:ext cx="589280" cy="539372"/>
          </a:xfrm>
          <a:prstGeom prst="star5">
            <a:avLst/>
          </a:prstGeom>
          <a:ln w="28575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Star: 5 Points 16">
            <a:extLst>
              <a:ext uri="{FF2B5EF4-FFF2-40B4-BE49-F238E27FC236}">
                <a16:creationId xmlns:a16="http://schemas.microsoft.com/office/drawing/2014/main" id="{95B280E8-A30B-A720-7B17-5E928019EE30}"/>
              </a:ext>
            </a:extLst>
          </p:cNvPr>
          <p:cNvSpPr/>
          <p:nvPr/>
        </p:nvSpPr>
        <p:spPr>
          <a:xfrm>
            <a:off x="5699760" y="5431474"/>
            <a:ext cx="589280" cy="569852"/>
          </a:xfrm>
          <a:prstGeom prst="star5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328C22B2-2BEA-7B73-7ACB-8CBCA38B0BF9}"/>
              </a:ext>
            </a:extLst>
          </p:cNvPr>
          <p:cNvSpPr/>
          <p:nvPr/>
        </p:nvSpPr>
        <p:spPr>
          <a:xfrm>
            <a:off x="6385560" y="3653920"/>
            <a:ext cx="589280" cy="569852"/>
          </a:xfrm>
          <a:prstGeom prst="star5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52351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6426452E5B02F45B41ADD8552FC41DD" ma:contentTypeVersion="16" ma:contentTypeDescription="Create a new document." ma:contentTypeScope="" ma:versionID="bd3041972446e277c06f6076cb63fdd9">
  <xsd:schema xmlns:xsd="http://www.w3.org/2001/XMLSchema" xmlns:xs="http://www.w3.org/2001/XMLSchema" xmlns:p="http://schemas.microsoft.com/office/2006/metadata/properties" xmlns:ns2="0d27f5bc-f2e0-4525-a056-ee8413db7ad2" xmlns:ns3="a922eee8-4fce-4404-9774-f7990e8600bc" targetNamespace="http://schemas.microsoft.com/office/2006/metadata/properties" ma:root="true" ma:fieldsID="f944462db873b7c88098c1ba5ec1e052" ns2:_="" ns3:_="">
    <xsd:import namespace="0d27f5bc-f2e0-4525-a056-ee8413db7ad2"/>
    <xsd:import namespace="a922eee8-4fce-4404-9774-f7990e8600b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d27f5bc-f2e0-4525-a056-ee8413db7ad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e8eb062c-d763-48f9-a1b1-826b13cffd4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922eee8-4fce-4404-9774-f7990e8600bc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efa19252-b63f-4e4f-83c6-a2f402d70c53}" ma:internalName="TaxCatchAll" ma:showField="CatchAllData" ma:web="a922eee8-4fce-4404-9774-f7990e8600b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d27f5bc-f2e0-4525-a056-ee8413db7ad2">
      <Terms xmlns="http://schemas.microsoft.com/office/infopath/2007/PartnerControls"/>
    </lcf76f155ced4ddcb4097134ff3c332f>
    <TaxCatchAll xmlns="a922eee8-4fce-4404-9774-f7990e8600bc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5D98F30-5BAE-4C7E-9D85-E8007526E7C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d27f5bc-f2e0-4525-a056-ee8413db7ad2"/>
    <ds:schemaRef ds:uri="a922eee8-4fce-4404-9774-f7990e8600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7FEC559-C726-4FEF-964F-DF4BA48BFBDA}">
  <ds:schemaRefs>
    <ds:schemaRef ds:uri="http://schemas.microsoft.com/office/2006/metadata/properties"/>
    <ds:schemaRef ds:uri="http://schemas.microsoft.com/office/infopath/2007/PartnerControls"/>
    <ds:schemaRef ds:uri="0d27f5bc-f2e0-4525-a056-ee8413db7ad2"/>
    <ds:schemaRef ds:uri="a922eee8-4fce-4404-9774-f7990e8600bc"/>
  </ds:schemaRefs>
</ds:datastoreItem>
</file>

<file path=customXml/itemProps3.xml><?xml version="1.0" encoding="utf-8"?>
<ds:datastoreItem xmlns:ds="http://schemas.openxmlformats.org/officeDocument/2006/customXml" ds:itemID="{8CC93241-5FD8-45FF-B33B-44BCDB62B23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257</Words>
  <Application>Microsoft Office PowerPoint</Application>
  <PresentationFormat>Widescreen</PresentationFormat>
  <Paragraphs>26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Cavolini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Cribb</dc:creator>
  <cp:lastModifiedBy>Sarah Cribb</cp:lastModifiedBy>
  <cp:revision>3</cp:revision>
  <dcterms:created xsi:type="dcterms:W3CDTF">2023-10-03T19:18:57Z</dcterms:created>
  <dcterms:modified xsi:type="dcterms:W3CDTF">2024-01-10T21:02:15Z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0x01010086426452E5B02F45B41ADD8552FC41DD</vt:lpwstr>
  </property>
</Properties>
</file>