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57" r:id="rId6"/>
    <p:sldId id="258"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0" autoAdjust="0"/>
    <p:restoredTop sz="94660"/>
  </p:normalViewPr>
  <p:slideViewPr>
    <p:cSldViewPr snapToGrid="0">
      <p:cViewPr varScale="1">
        <p:scale>
          <a:sx n="97" d="100"/>
          <a:sy n="97" d="100"/>
        </p:scale>
        <p:origin x="84"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3F46-2B75-498C-8CD6-CF199E31C6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E3DD56-F336-4761-B85E-9F415ED3AF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12CD600-A848-4458-A04D-8A4E2C288499}"/>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5" name="Footer Placeholder 4">
            <a:extLst>
              <a:ext uri="{FF2B5EF4-FFF2-40B4-BE49-F238E27FC236}">
                <a16:creationId xmlns:a16="http://schemas.microsoft.com/office/drawing/2014/main" id="{2BF39294-0A37-423F-9E87-392E497CF1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474F46-86FC-438D-9446-E7CD3DAF328B}"/>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2702979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0EB01-B08D-4BE0-A359-EC05AC216E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4F31FE-8D09-4D8D-96DA-13CF969E827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33BE012-D94B-4EBB-ACD3-3D13E3E6A2FD}"/>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5" name="Footer Placeholder 4">
            <a:extLst>
              <a:ext uri="{FF2B5EF4-FFF2-40B4-BE49-F238E27FC236}">
                <a16:creationId xmlns:a16="http://schemas.microsoft.com/office/drawing/2014/main" id="{E8D517D8-F18D-4493-8B7A-7309DA29C2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A56026-AC62-4F53-9CC6-7822F99A5E1B}"/>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1108175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50110-D5C6-4616-BF9C-F8EAC69E3B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50A71D-3D13-4C56-8F46-9757B33DE4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CACEDA0-40F1-4038-ACFD-B98C7F7A9EB9}"/>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5" name="Footer Placeholder 4">
            <a:extLst>
              <a:ext uri="{FF2B5EF4-FFF2-40B4-BE49-F238E27FC236}">
                <a16:creationId xmlns:a16="http://schemas.microsoft.com/office/drawing/2014/main" id="{B9338917-0A79-46A5-96EC-69C945829B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5A854-B09E-4627-B46A-55A68A690F8C}"/>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3555227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B89A6-A63B-410D-A7C7-371D9CBA44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FBCCC2-67D2-4070-ADC1-F42D92DBCA6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5CB3224-7E76-4BD7-9414-164093BA283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764903E-A12A-47CF-A5DD-5ABB6F5FA650}"/>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6" name="Footer Placeholder 5">
            <a:extLst>
              <a:ext uri="{FF2B5EF4-FFF2-40B4-BE49-F238E27FC236}">
                <a16:creationId xmlns:a16="http://schemas.microsoft.com/office/drawing/2014/main" id="{5352ED61-B36B-4AE2-ACF9-4944A43538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5E5DCC-C404-44E4-9751-7C87407E3804}"/>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243873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DD419-60DD-4EBE-8FB2-0CCA5B059DB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1D2521-5497-4B32-9100-369060E4C1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112C193-8138-4E95-9AE4-4CBADD14C51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DCBA0B-4295-4D36-A100-BE30F26E7F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2A363B3-1019-4608-88EE-F81CB4C20D0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299DF89-8A3E-409E-B067-D89C24B251CA}"/>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8" name="Footer Placeholder 7">
            <a:extLst>
              <a:ext uri="{FF2B5EF4-FFF2-40B4-BE49-F238E27FC236}">
                <a16:creationId xmlns:a16="http://schemas.microsoft.com/office/drawing/2014/main" id="{2289C024-5FB0-4A4D-8E5D-545D2ED8BCD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B00F3D-49FD-4321-9EFA-D8E973323A50}"/>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2915550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3D1DE-8B02-4C2A-A4A7-8210F3C76B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4DCE1D8-7F01-49B8-A35C-7710D245F884}"/>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4" name="Footer Placeholder 3">
            <a:extLst>
              <a:ext uri="{FF2B5EF4-FFF2-40B4-BE49-F238E27FC236}">
                <a16:creationId xmlns:a16="http://schemas.microsoft.com/office/drawing/2014/main" id="{B11B0231-9862-4CA3-8FE2-614EED260D0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C4C720-1BDC-4039-9683-BD4B10B3A53D}"/>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162781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4D8C71-612E-4D93-82ED-D469CD70EF0D}"/>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3" name="Footer Placeholder 2">
            <a:extLst>
              <a:ext uri="{FF2B5EF4-FFF2-40B4-BE49-F238E27FC236}">
                <a16:creationId xmlns:a16="http://schemas.microsoft.com/office/drawing/2014/main" id="{0D28CFF5-E92B-4066-B342-BF739F8FCEE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B321FF-CD34-46F1-B033-3E572F80F9E6}"/>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2239835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7AC90-1BF4-4F6E-912D-B344F01C28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8D4834-23D9-44A0-B369-5EA1A07969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88AC3BC-1BF8-49D8-83EB-0421605084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FF76BB1-EC2A-4D31-B504-9ACDDE465C32}"/>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6" name="Footer Placeholder 5">
            <a:extLst>
              <a:ext uri="{FF2B5EF4-FFF2-40B4-BE49-F238E27FC236}">
                <a16:creationId xmlns:a16="http://schemas.microsoft.com/office/drawing/2014/main" id="{0EF0192D-FDF4-4385-8538-411EFAAA1E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61EE1D-F0DE-40B7-9709-942176A361A4}"/>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1891968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71280-F10B-4E5B-A905-014DB332CA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AB4B594-FE27-437B-9D42-4653AD6366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7F7334C-F58C-49BC-9229-D8B09B81E1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E6AC668-C788-4FEA-BA13-DDD08834938E}"/>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6" name="Footer Placeholder 5">
            <a:extLst>
              <a:ext uri="{FF2B5EF4-FFF2-40B4-BE49-F238E27FC236}">
                <a16:creationId xmlns:a16="http://schemas.microsoft.com/office/drawing/2014/main" id="{10648566-FC53-4FB4-8D24-E0695DC3C4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6F838D-83D3-4ABD-8501-BB212BB4B69D}"/>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2440961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95DC2-60C6-4D3F-A76C-685F19E3D72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3AE8C1-CB0C-4247-AF4E-6F0216CE0EC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1BCC2E-0855-4D5F-8A49-739A0E84F74A}"/>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5" name="Footer Placeholder 4">
            <a:extLst>
              <a:ext uri="{FF2B5EF4-FFF2-40B4-BE49-F238E27FC236}">
                <a16:creationId xmlns:a16="http://schemas.microsoft.com/office/drawing/2014/main" id="{708B058B-F283-4303-BE02-42E26484C4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03D5D-102B-4FCC-8169-514A75281727}"/>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3005727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A7C287-7F4E-473A-A7A2-8CA0A8AE979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3EED88-AA6B-4B7F-80B5-953E787B2FC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F6EB1-8F13-43A9-AAFF-450215C92EB7}"/>
              </a:ext>
            </a:extLst>
          </p:cNvPr>
          <p:cNvSpPr>
            <a:spLocks noGrp="1"/>
          </p:cNvSpPr>
          <p:nvPr>
            <p:ph type="dt" sz="half" idx="10"/>
          </p:nvPr>
        </p:nvSpPr>
        <p:spPr/>
        <p:txBody>
          <a:bodyPr/>
          <a:lstStyle/>
          <a:p>
            <a:fld id="{1E7C9D2A-17A6-4AE2-866C-79D102A69840}" type="datetimeFigureOut">
              <a:rPr lang="en-GB" smtClean="0"/>
              <a:t>17/11/2024</a:t>
            </a:fld>
            <a:endParaRPr lang="en-GB"/>
          </a:p>
        </p:txBody>
      </p:sp>
      <p:sp>
        <p:nvSpPr>
          <p:cNvPr id="5" name="Footer Placeholder 4">
            <a:extLst>
              <a:ext uri="{FF2B5EF4-FFF2-40B4-BE49-F238E27FC236}">
                <a16:creationId xmlns:a16="http://schemas.microsoft.com/office/drawing/2014/main" id="{62ADE6FD-7771-4AA2-A6CB-B911957514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697FFB-0FB0-4A20-9E44-8D15FFBDF062}"/>
              </a:ext>
            </a:extLst>
          </p:cNvPr>
          <p:cNvSpPr>
            <a:spLocks noGrp="1"/>
          </p:cNvSpPr>
          <p:nvPr>
            <p:ph type="sldNum" sz="quarter" idx="12"/>
          </p:nvPr>
        </p:nvSpPr>
        <p:spPr/>
        <p:txBody>
          <a:bodyPr/>
          <a:lstStyle/>
          <a:p>
            <a:fld id="{6E3D529A-264F-4084-BDD7-883F1D41E876}" type="slidenum">
              <a:rPr lang="en-GB" smtClean="0"/>
              <a:t>‹#›</a:t>
            </a:fld>
            <a:endParaRPr lang="en-GB"/>
          </a:p>
        </p:txBody>
      </p:sp>
    </p:spTree>
    <p:extLst>
      <p:ext uri="{BB962C8B-B14F-4D97-AF65-F5344CB8AC3E}">
        <p14:creationId xmlns:p14="http://schemas.microsoft.com/office/powerpoint/2010/main" val="3738851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5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40AA45-A001-4F14-9EF5-F817F9F279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53A3F5-A2B2-4A54-8FF8-807D07A89C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FC885EB-1CD8-4464-81B5-E5A403DB8B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7C9D2A-17A6-4AE2-866C-79D102A69840}" type="datetimeFigureOut">
              <a:rPr lang="en-GB" smtClean="0"/>
              <a:t>17/11/2024</a:t>
            </a:fld>
            <a:endParaRPr lang="en-GB"/>
          </a:p>
        </p:txBody>
      </p:sp>
      <p:sp>
        <p:nvSpPr>
          <p:cNvPr id="5" name="Footer Placeholder 4">
            <a:extLst>
              <a:ext uri="{FF2B5EF4-FFF2-40B4-BE49-F238E27FC236}">
                <a16:creationId xmlns:a16="http://schemas.microsoft.com/office/drawing/2014/main" id="{8883024F-F801-4E9A-8313-AF2983B08A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12B4021-AAC7-45D3-98EC-4302C75BE2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3D529A-264F-4084-BDD7-883F1D41E876}" type="slidenum">
              <a:rPr lang="en-GB" smtClean="0"/>
              <a:t>‹#›</a:t>
            </a:fld>
            <a:endParaRPr lang="en-GB"/>
          </a:p>
        </p:txBody>
      </p:sp>
    </p:spTree>
    <p:extLst>
      <p:ext uri="{BB962C8B-B14F-4D97-AF65-F5344CB8AC3E}">
        <p14:creationId xmlns:p14="http://schemas.microsoft.com/office/powerpoint/2010/main" val="1781439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6.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file:///\\SL-FPCMAIC\School\English\2024%20things\Handwriting\sky,%20grass,%20ground%20interactive.pptx"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0E7CC-FBA7-40F6-AEA0-465B8E8F8D91}"/>
              </a:ext>
            </a:extLst>
          </p:cNvPr>
          <p:cNvSpPr>
            <a:spLocks noGrp="1"/>
          </p:cNvSpPr>
          <p:nvPr>
            <p:ph type="ctrTitle"/>
          </p:nvPr>
        </p:nvSpPr>
        <p:spPr/>
        <p:txBody>
          <a:bodyPr/>
          <a:lstStyle/>
          <a:p>
            <a:r>
              <a:rPr lang="en-GB" dirty="0">
                <a:latin typeface="Comic Sans MS" panose="030F0702030302020204" pitchFamily="66" charset="0"/>
              </a:rPr>
              <a:t>Handwriting Workshop</a:t>
            </a:r>
          </a:p>
        </p:txBody>
      </p:sp>
      <p:sp>
        <p:nvSpPr>
          <p:cNvPr id="3" name="Subtitle 2">
            <a:extLst>
              <a:ext uri="{FF2B5EF4-FFF2-40B4-BE49-F238E27FC236}">
                <a16:creationId xmlns:a16="http://schemas.microsoft.com/office/drawing/2014/main" id="{0DED3F31-1779-4203-BF72-2D4198376522}"/>
              </a:ext>
            </a:extLst>
          </p:cNvPr>
          <p:cNvSpPr>
            <a:spLocks noGrp="1"/>
          </p:cNvSpPr>
          <p:nvPr>
            <p:ph type="subTitle" idx="1"/>
          </p:nvPr>
        </p:nvSpPr>
        <p:spPr/>
        <p:txBody>
          <a:bodyPr/>
          <a:lstStyle/>
          <a:p>
            <a:r>
              <a:rPr lang="en-GB" dirty="0">
                <a:latin typeface="Comic Sans MS" panose="030F0702030302020204" pitchFamily="66" charset="0"/>
              </a:rPr>
              <a:t>Cwmaber Infants </a:t>
            </a:r>
          </a:p>
          <a:p>
            <a:endParaRPr lang="en-GB" dirty="0">
              <a:latin typeface="Comic Sans MS" panose="030F0702030302020204" pitchFamily="66" charset="0"/>
            </a:endParaRPr>
          </a:p>
          <a:p>
            <a:r>
              <a:rPr lang="en-GB" dirty="0">
                <a:latin typeface="Comic Sans MS" panose="030F0702030302020204" pitchFamily="66" charset="0"/>
              </a:rPr>
              <a:t>November 2024</a:t>
            </a:r>
          </a:p>
        </p:txBody>
      </p:sp>
      <p:pic>
        <p:nvPicPr>
          <p:cNvPr id="5" name="Picture 4">
            <a:extLst>
              <a:ext uri="{FF2B5EF4-FFF2-40B4-BE49-F238E27FC236}">
                <a16:creationId xmlns:a16="http://schemas.microsoft.com/office/drawing/2014/main" id="{378D6045-7909-4754-A9AE-4538342456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48558" y="283656"/>
            <a:ext cx="1281898" cy="1316544"/>
          </a:xfrm>
          <a:prstGeom prst="rect">
            <a:avLst/>
          </a:prstGeom>
        </p:spPr>
      </p:pic>
      <p:pic>
        <p:nvPicPr>
          <p:cNvPr id="3076" name="Picture 4" descr="How Many Letters in the Alphabet ...">
            <a:extLst>
              <a:ext uri="{FF2B5EF4-FFF2-40B4-BE49-F238E27FC236}">
                <a16:creationId xmlns:a16="http://schemas.microsoft.com/office/drawing/2014/main" id="{50799F0A-DB37-4C72-888E-79AE685A9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568" y="375285"/>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923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ABCAC81-88D3-4300-9409-839014DFF223}"/>
              </a:ext>
            </a:extLst>
          </p:cNvPr>
          <p:cNvSpPr txBox="1"/>
          <p:nvPr/>
        </p:nvSpPr>
        <p:spPr>
          <a:xfrm>
            <a:off x="460161" y="418479"/>
            <a:ext cx="12027114" cy="5109091"/>
          </a:xfrm>
          <a:prstGeom prst="rect">
            <a:avLst/>
          </a:prstGeom>
          <a:noFill/>
        </p:spPr>
        <p:txBody>
          <a:bodyPr wrap="square" rtlCol="0">
            <a:spAutoFit/>
          </a:bodyPr>
          <a:lstStyle/>
          <a:p>
            <a:r>
              <a:rPr lang="en-GB" sz="3200" b="1" dirty="0">
                <a:latin typeface="Comic Sans MS" panose="030F0702030302020204" pitchFamily="66" charset="0"/>
              </a:rPr>
              <a:t>Gross Motor skills</a:t>
            </a:r>
          </a:p>
          <a:p>
            <a:r>
              <a:rPr lang="en-GB" sz="2400" dirty="0">
                <a:latin typeface="Comic Sans MS" panose="030F0702030302020204" pitchFamily="66" charset="0"/>
              </a:rPr>
              <a:t>In order to develop the strength and control in the hands and fingers, children need to develop gross motor skills which involve large movements to develop whole body coordination and strength in the arms and shoulders.</a:t>
            </a:r>
          </a:p>
          <a:p>
            <a:endParaRPr lang="en-GB" dirty="0">
              <a:latin typeface="Comic Sans MS" panose="030F0702030302020204" pitchFamily="66" charset="0"/>
            </a:endParaRPr>
          </a:p>
          <a:p>
            <a:r>
              <a:rPr lang="en-GB" sz="2400" dirty="0">
                <a:latin typeface="Comic Sans MS" panose="030F0702030302020204" pitchFamily="66" charset="0"/>
              </a:rPr>
              <a:t>The following activities support gross motor development:</a:t>
            </a:r>
          </a:p>
          <a:p>
            <a:endParaRPr lang="en-GB" sz="2400" dirty="0">
              <a:latin typeface="Comic Sans MS" panose="030F0702030302020204" pitchFamily="66" charset="0"/>
            </a:endParaRPr>
          </a:p>
          <a:p>
            <a:r>
              <a:rPr lang="en-GB" sz="2400" dirty="0">
                <a:latin typeface="Comic Sans MS" panose="030F0702030302020204" pitchFamily="66" charset="0"/>
              </a:rPr>
              <a:t>Throwing and catching a ball</a:t>
            </a:r>
          </a:p>
          <a:p>
            <a:r>
              <a:rPr lang="en-GB" sz="2400" dirty="0">
                <a:latin typeface="Comic Sans MS" panose="030F0702030302020204" pitchFamily="66" charset="0"/>
              </a:rPr>
              <a:t>Clapping</a:t>
            </a:r>
          </a:p>
          <a:p>
            <a:r>
              <a:rPr lang="en-GB" sz="2400" dirty="0">
                <a:latin typeface="Comic Sans MS" panose="030F0702030302020204" pitchFamily="66" charset="0"/>
              </a:rPr>
              <a:t>Riding bikes, </a:t>
            </a:r>
          </a:p>
          <a:p>
            <a:r>
              <a:rPr lang="en-GB" sz="2400" dirty="0">
                <a:latin typeface="Comic Sans MS" panose="030F0702030302020204" pitchFamily="66" charset="0"/>
              </a:rPr>
              <a:t>Dancing</a:t>
            </a:r>
          </a:p>
          <a:p>
            <a:r>
              <a:rPr lang="en-GB" sz="2400" dirty="0">
                <a:latin typeface="Comic Sans MS" panose="030F0702030302020204" pitchFamily="66" charset="0"/>
              </a:rPr>
              <a:t>Running, jumping, hopping</a:t>
            </a:r>
          </a:p>
          <a:p>
            <a:endParaRPr lang="en-GB" dirty="0"/>
          </a:p>
          <a:p>
            <a:endParaRPr lang="en-GB" dirty="0"/>
          </a:p>
        </p:txBody>
      </p:sp>
      <p:pic>
        <p:nvPicPr>
          <p:cNvPr id="2050" name="Picture 2" descr="How do you throw a ball? - Browning York">
            <a:extLst>
              <a:ext uri="{FF2B5EF4-FFF2-40B4-BE49-F238E27FC236}">
                <a16:creationId xmlns:a16="http://schemas.microsoft.com/office/drawing/2014/main" id="{A993F6C7-4F0F-4E91-9187-4B30461A0E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4381" y="4557880"/>
            <a:ext cx="2497455" cy="195666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isdom Trike - Gompels - Care &amp; Nursery ...">
            <a:extLst>
              <a:ext uri="{FF2B5EF4-FFF2-40B4-BE49-F238E27FC236}">
                <a16:creationId xmlns:a16="http://schemas.microsoft.com/office/drawing/2014/main" id="{83B381B1-9A64-4B23-A228-E08101858B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5818" y="4464652"/>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Kids Dance Vector Images – Browse 111 ...">
            <a:extLst>
              <a:ext uri="{FF2B5EF4-FFF2-40B4-BE49-F238E27FC236}">
                <a16:creationId xmlns:a16="http://schemas.microsoft.com/office/drawing/2014/main" id="{C0E416E3-EDF6-492B-878C-8DB237294B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4381" y="2799377"/>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318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1168B-A570-4773-8D55-5EDBB6EC59B3}"/>
              </a:ext>
            </a:extLst>
          </p:cNvPr>
          <p:cNvSpPr>
            <a:spLocks noGrp="1"/>
          </p:cNvSpPr>
          <p:nvPr>
            <p:ph type="title"/>
          </p:nvPr>
        </p:nvSpPr>
        <p:spPr>
          <a:xfrm>
            <a:off x="543082" y="1371600"/>
            <a:ext cx="6961338" cy="3328225"/>
          </a:xfrm>
        </p:spPr>
        <p:txBody>
          <a:bodyPr>
            <a:normAutofit fontScale="90000"/>
          </a:bodyPr>
          <a:lstStyle/>
          <a:p>
            <a:r>
              <a:rPr lang="en-GB" b="1" dirty="0">
                <a:latin typeface="Comic Sans MS" panose="030F0702030302020204" pitchFamily="66" charset="0"/>
              </a:rPr>
              <a:t>Developing Fine motor skills</a:t>
            </a:r>
            <a:br>
              <a:rPr lang="en-GB" b="1" dirty="0">
                <a:latin typeface="Comic Sans MS" panose="030F0702030302020204" pitchFamily="66" charset="0"/>
              </a:rPr>
            </a:br>
            <a:r>
              <a:rPr lang="en-GB" sz="3100" b="1" dirty="0">
                <a:latin typeface="Comic Sans MS" panose="030F0702030302020204" pitchFamily="66" charset="0"/>
              </a:rPr>
              <a:t>It is essential that children have lots of experiences that develop their hand and finger muscles:</a:t>
            </a:r>
            <a:br>
              <a:rPr lang="en-GB" dirty="0"/>
            </a:br>
            <a:br>
              <a:rPr lang="en-GB" dirty="0"/>
            </a:br>
            <a:r>
              <a:rPr lang="en-GB" sz="3100" dirty="0">
                <a:latin typeface="Comic Sans MS" panose="030F0702030302020204" pitchFamily="66" charset="0"/>
              </a:rPr>
              <a:t>Threading beads</a:t>
            </a:r>
            <a:br>
              <a:rPr lang="en-GB" sz="3100" dirty="0">
                <a:latin typeface="Comic Sans MS" panose="030F0702030302020204" pitchFamily="66" charset="0"/>
              </a:rPr>
            </a:br>
            <a:r>
              <a:rPr lang="en-GB" sz="3100" dirty="0">
                <a:latin typeface="Comic Sans MS" panose="030F0702030302020204" pitchFamily="66" charset="0"/>
              </a:rPr>
              <a:t>Threading string through holes</a:t>
            </a:r>
            <a:br>
              <a:rPr lang="en-GB" sz="3100" dirty="0">
                <a:latin typeface="Comic Sans MS" panose="030F0702030302020204" pitchFamily="66" charset="0"/>
              </a:rPr>
            </a:br>
            <a:r>
              <a:rPr lang="en-GB" sz="3100" dirty="0">
                <a:latin typeface="Comic Sans MS" panose="030F0702030302020204" pitchFamily="66" charset="0"/>
              </a:rPr>
              <a:t>Cutting, snipping, sticking</a:t>
            </a:r>
            <a:br>
              <a:rPr lang="en-GB" sz="3100" dirty="0">
                <a:latin typeface="Comic Sans MS" panose="030F0702030302020204" pitchFamily="66" charset="0"/>
              </a:rPr>
            </a:br>
            <a:r>
              <a:rPr lang="en-GB" sz="3100" dirty="0">
                <a:latin typeface="Comic Sans MS" panose="030F0702030302020204" pitchFamily="66" charset="0"/>
              </a:rPr>
              <a:t>Play dough- rolling, pinching, squeezing</a:t>
            </a:r>
            <a:br>
              <a:rPr lang="en-GB" sz="3100" dirty="0">
                <a:latin typeface="Comic Sans MS" panose="030F0702030302020204" pitchFamily="66" charset="0"/>
              </a:rPr>
            </a:br>
            <a:r>
              <a:rPr lang="en-GB" sz="3100" dirty="0">
                <a:latin typeface="Comic Sans MS" panose="030F0702030302020204" pitchFamily="66" charset="0"/>
              </a:rPr>
              <a:t>Twisting screws, using tweezers to pick up small objects</a:t>
            </a:r>
          </a:p>
        </p:txBody>
      </p:sp>
      <p:pic>
        <p:nvPicPr>
          <p:cNvPr id="1026" name="Picture 2" descr="48 Pcs Large Plastic Threading Bead Set ...">
            <a:extLst>
              <a:ext uri="{FF2B5EF4-FFF2-40B4-BE49-F238E27FC236}">
                <a16:creationId xmlns:a16="http://schemas.microsoft.com/office/drawing/2014/main" id="{B013EEF2-2DC4-45BD-AD39-22B3523705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0098" y="3332837"/>
            <a:ext cx="1418751" cy="14187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aster Egg Yarn Threading Activity ...">
            <a:extLst>
              <a:ext uri="{FF2B5EF4-FFF2-40B4-BE49-F238E27FC236}">
                <a16:creationId xmlns:a16="http://schemas.microsoft.com/office/drawing/2014/main" id="{210B75FA-7966-439B-BA5B-16248A1202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7634" y="3372601"/>
            <a:ext cx="1874967" cy="13272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tting Lines; Preschool Scissor ...">
            <a:extLst>
              <a:ext uri="{FF2B5EF4-FFF2-40B4-BE49-F238E27FC236}">
                <a16:creationId xmlns:a16="http://schemas.microsoft.com/office/drawing/2014/main" id="{144ACBBD-D82C-4E8F-A9A9-D359EE02E5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77150" y="5334302"/>
            <a:ext cx="1994462" cy="13272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ongs and Tweezers Training - Craftulate">
            <a:extLst>
              <a:ext uri="{FF2B5EF4-FFF2-40B4-BE49-F238E27FC236}">
                <a16:creationId xmlns:a16="http://schemas.microsoft.com/office/drawing/2014/main" id="{3342FA24-136A-4CE5-9DD4-7207773A5E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61095" y="5588184"/>
            <a:ext cx="1704022" cy="115474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Jumbo Nuts and Bolts For Toddlers ...">
            <a:extLst>
              <a:ext uri="{FF2B5EF4-FFF2-40B4-BE49-F238E27FC236}">
                <a16:creationId xmlns:a16="http://schemas.microsoft.com/office/drawing/2014/main" id="{6F0CA870-87E6-4C58-B39F-05563BAF37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67900" y="930416"/>
            <a:ext cx="1478757" cy="110764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Forces in playdough | ingridscience.ca">
            <a:extLst>
              <a:ext uri="{FF2B5EF4-FFF2-40B4-BE49-F238E27FC236}">
                <a16:creationId xmlns:a16="http://schemas.microsoft.com/office/drawing/2014/main" id="{C13C8886-0542-446C-A3E2-63DEC578D2D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42633" y="1868173"/>
            <a:ext cx="1644967" cy="1232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330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47817-0A56-453C-8557-FAC8A08AF0BA}"/>
              </a:ext>
            </a:extLst>
          </p:cNvPr>
          <p:cNvSpPr>
            <a:spLocks noGrp="1"/>
          </p:cNvSpPr>
          <p:nvPr>
            <p:ph type="title"/>
          </p:nvPr>
        </p:nvSpPr>
        <p:spPr>
          <a:xfrm>
            <a:off x="571500" y="0"/>
            <a:ext cx="11483340" cy="4632961"/>
          </a:xfrm>
        </p:spPr>
        <p:txBody>
          <a:bodyPr>
            <a:normAutofit/>
          </a:bodyPr>
          <a:lstStyle/>
          <a:p>
            <a:r>
              <a:rPr lang="en-GB" b="1" dirty="0">
                <a:latin typeface="Comic Sans MS" panose="030F0702030302020204" pitchFamily="66" charset="0"/>
              </a:rPr>
              <a:t>Writing Patterns </a:t>
            </a:r>
            <a:br>
              <a:rPr lang="en-GB" dirty="0">
                <a:latin typeface="Comic Sans MS" panose="030F0702030302020204" pitchFamily="66" charset="0"/>
              </a:rPr>
            </a:br>
            <a:r>
              <a:rPr lang="en-GB" sz="2400" dirty="0">
                <a:latin typeface="Comic Sans MS" panose="030F0702030302020204" pitchFamily="66" charset="0"/>
              </a:rPr>
              <a:t>We start by making patterns in sand, shaving foam, glitter, etc.</a:t>
            </a:r>
            <a:br>
              <a:rPr lang="en-GB" sz="2400" dirty="0">
                <a:latin typeface="Comic Sans MS" panose="030F0702030302020204" pitchFamily="66" charset="0"/>
              </a:rPr>
            </a:br>
            <a:r>
              <a:rPr lang="en-GB" sz="2400" dirty="0">
                <a:latin typeface="Comic Sans MS" panose="030F0702030302020204" pitchFamily="66" charset="0"/>
              </a:rPr>
              <a:t>They can then begin to follow a writing pattern using felts, pencils and crayons.</a:t>
            </a:r>
            <a:br>
              <a:rPr lang="en-GB" sz="3200" dirty="0">
                <a:latin typeface="Comic Sans MS" panose="030F0702030302020204" pitchFamily="66" charset="0"/>
              </a:rPr>
            </a:br>
            <a:br>
              <a:rPr lang="en-GB" sz="3200" dirty="0">
                <a:latin typeface="Comic Sans MS" panose="030F0702030302020204" pitchFamily="66" charset="0"/>
              </a:rPr>
            </a:br>
            <a:r>
              <a:rPr lang="en-GB" sz="2400" dirty="0">
                <a:latin typeface="Comic Sans MS" panose="030F0702030302020204" pitchFamily="66" charset="0"/>
              </a:rPr>
              <a:t>This will help them </a:t>
            </a:r>
            <a:br>
              <a:rPr lang="en-GB" sz="2400" dirty="0">
                <a:latin typeface="Comic Sans MS" panose="030F0702030302020204" pitchFamily="66" charset="0"/>
              </a:rPr>
            </a:br>
            <a:r>
              <a:rPr lang="en-GB" sz="2400" dirty="0">
                <a:latin typeface="Comic Sans MS" panose="030F0702030302020204" pitchFamily="66" charset="0"/>
              </a:rPr>
              <a:t>Write from left to right.</a:t>
            </a:r>
            <a:br>
              <a:rPr lang="en-GB" sz="2400" dirty="0">
                <a:latin typeface="Comic Sans MS" panose="030F0702030302020204" pitchFamily="66" charset="0"/>
              </a:rPr>
            </a:br>
            <a:r>
              <a:rPr lang="en-GB" sz="2400" dirty="0">
                <a:latin typeface="Comic Sans MS" panose="030F0702030302020204" pitchFamily="66" charset="0"/>
              </a:rPr>
              <a:t>Develop the movements and shapes needed to form letters.</a:t>
            </a:r>
          </a:p>
        </p:txBody>
      </p:sp>
      <p:sp>
        <p:nvSpPr>
          <p:cNvPr id="3" name="TextBox 2">
            <a:extLst>
              <a:ext uri="{FF2B5EF4-FFF2-40B4-BE49-F238E27FC236}">
                <a16:creationId xmlns:a16="http://schemas.microsoft.com/office/drawing/2014/main" id="{89441F5C-3E0F-4C43-9EA0-A2EC494B58BA}"/>
              </a:ext>
            </a:extLst>
          </p:cNvPr>
          <p:cNvSpPr txBox="1"/>
          <p:nvPr/>
        </p:nvSpPr>
        <p:spPr>
          <a:xfrm>
            <a:off x="380999" y="4038600"/>
            <a:ext cx="11109681" cy="369332"/>
          </a:xfrm>
          <a:prstGeom prst="rect">
            <a:avLst/>
          </a:prstGeom>
          <a:noFill/>
        </p:spPr>
        <p:txBody>
          <a:bodyPr wrap="square" rtlCol="0">
            <a:spAutoFit/>
          </a:bodyPr>
          <a:lstStyle/>
          <a:p>
            <a:pPr algn="ctr"/>
            <a:r>
              <a:rPr lang="en-GB" b="1" dirty="0">
                <a:latin typeface="Comic Sans MS" panose="030F0702030302020204" pitchFamily="66" charset="0"/>
              </a:rPr>
              <a:t>Writing patterns become more complex</a:t>
            </a:r>
          </a:p>
        </p:txBody>
      </p:sp>
      <p:pic>
        <p:nvPicPr>
          <p:cNvPr id="7" name="Picture 6">
            <a:extLst>
              <a:ext uri="{FF2B5EF4-FFF2-40B4-BE49-F238E27FC236}">
                <a16:creationId xmlns:a16="http://schemas.microsoft.com/office/drawing/2014/main" id="{AD2FE05B-6B74-4333-8396-C972BD7A427B}"/>
              </a:ext>
            </a:extLst>
          </p:cNvPr>
          <p:cNvPicPr>
            <a:picLocks noChangeAspect="1"/>
          </p:cNvPicPr>
          <p:nvPr/>
        </p:nvPicPr>
        <p:blipFill>
          <a:blip r:embed="rId2"/>
          <a:stretch>
            <a:fillRect/>
          </a:stretch>
        </p:blipFill>
        <p:spPr>
          <a:xfrm>
            <a:off x="6554075" y="5327615"/>
            <a:ext cx="1484765" cy="1146464"/>
          </a:xfrm>
          <a:prstGeom prst="rect">
            <a:avLst/>
          </a:prstGeom>
        </p:spPr>
      </p:pic>
      <p:pic>
        <p:nvPicPr>
          <p:cNvPr id="8" name="Picture 7">
            <a:extLst>
              <a:ext uri="{FF2B5EF4-FFF2-40B4-BE49-F238E27FC236}">
                <a16:creationId xmlns:a16="http://schemas.microsoft.com/office/drawing/2014/main" id="{FECC788C-C4C5-4736-9BB5-1F75E143E8AA}"/>
              </a:ext>
            </a:extLst>
          </p:cNvPr>
          <p:cNvPicPr>
            <a:picLocks noChangeAspect="1"/>
          </p:cNvPicPr>
          <p:nvPr/>
        </p:nvPicPr>
        <p:blipFill>
          <a:blip r:embed="rId3"/>
          <a:stretch>
            <a:fillRect/>
          </a:stretch>
        </p:blipFill>
        <p:spPr>
          <a:xfrm>
            <a:off x="931528" y="5226304"/>
            <a:ext cx="2481263" cy="1371600"/>
          </a:xfrm>
          <a:prstGeom prst="rect">
            <a:avLst/>
          </a:prstGeom>
        </p:spPr>
      </p:pic>
      <p:pic>
        <p:nvPicPr>
          <p:cNvPr id="9" name="Picture 8">
            <a:extLst>
              <a:ext uri="{FF2B5EF4-FFF2-40B4-BE49-F238E27FC236}">
                <a16:creationId xmlns:a16="http://schemas.microsoft.com/office/drawing/2014/main" id="{F6A5FF1C-FEED-42A1-8CCE-88904F4C908F}"/>
              </a:ext>
            </a:extLst>
          </p:cNvPr>
          <p:cNvPicPr>
            <a:picLocks noChangeAspect="1"/>
          </p:cNvPicPr>
          <p:nvPr/>
        </p:nvPicPr>
        <p:blipFill>
          <a:blip r:embed="rId4"/>
          <a:stretch>
            <a:fillRect/>
          </a:stretch>
        </p:blipFill>
        <p:spPr>
          <a:xfrm>
            <a:off x="4242526" y="5350129"/>
            <a:ext cx="1419726" cy="1123950"/>
          </a:xfrm>
          <a:prstGeom prst="rect">
            <a:avLst/>
          </a:prstGeom>
        </p:spPr>
      </p:pic>
      <p:pic>
        <p:nvPicPr>
          <p:cNvPr id="10" name="Picture 9">
            <a:extLst>
              <a:ext uri="{FF2B5EF4-FFF2-40B4-BE49-F238E27FC236}">
                <a16:creationId xmlns:a16="http://schemas.microsoft.com/office/drawing/2014/main" id="{C1DCB26C-8478-42BD-A0DE-4F16EFC61647}"/>
              </a:ext>
            </a:extLst>
          </p:cNvPr>
          <p:cNvPicPr>
            <a:picLocks noChangeAspect="1"/>
          </p:cNvPicPr>
          <p:nvPr/>
        </p:nvPicPr>
        <p:blipFill>
          <a:blip r:embed="rId5"/>
          <a:stretch>
            <a:fillRect/>
          </a:stretch>
        </p:blipFill>
        <p:spPr>
          <a:xfrm>
            <a:off x="9038818" y="5045984"/>
            <a:ext cx="2560017" cy="1709726"/>
          </a:xfrm>
          <a:prstGeom prst="rect">
            <a:avLst/>
          </a:prstGeom>
        </p:spPr>
      </p:pic>
    </p:spTree>
    <p:extLst>
      <p:ext uri="{BB962C8B-B14F-4D97-AF65-F5344CB8AC3E}">
        <p14:creationId xmlns:p14="http://schemas.microsoft.com/office/powerpoint/2010/main" val="874558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A9E9011-8C76-4DF2-9994-3255B39DE224}"/>
              </a:ext>
            </a:extLst>
          </p:cNvPr>
          <p:cNvSpPr/>
          <p:nvPr/>
        </p:nvSpPr>
        <p:spPr>
          <a:xfrm>
            <a:off x="758190" y="725299"/>
            <a:ext cx="10675620" cy="5447645"/>
          </a:xfrm>
          <a:prstGeom prst="rect">
            <a:avLst/>
          </a:prstGeom>
        </p:spPr>
        <p:txBody>
          <a:bodyPr wrap="square">
            <a:spAutoFit/>
          </a:bodyPr>
          <a:lstStyle/>
          <a:p>
            <a:r>
              <a:rPr lang="en-GB" sz="3600" dirty="0">
                <a:latin typeface="Comic Sans MS" panose="030F0702030302020204" pitchFamily="66" charset="0"/>
              </a:rPr>
              <a:t>Letter Formation</a:t>
            </a:r>
          </a:p>
          <a:p>
            <a:r>
              <a:rPr lang="en-GB" sz="2400" dirty="0">
                <a:latin typeface="Comic Sans MS" panose="030F0702030302020204" pitchFamily="66" charset="0"/>
              </a:rPr>
              <a:t>Handwriting is a very complex skill which requires:</a:t>
            </a:r>
          </a:p>
          <a:p>
            <a:pPr marL="342900" indent="-342900">
              <a:buFont typeface="Arial" panose="020B0604020202020204" pitchFamily="34" charset="0"/>
              <a:buChar char="•"/>
            </a:pPr>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Good sitting-It is important for all children to sit properly when writing.</a:t>
            </a:r>
          </a:p>
          <a:p>
            <a:pPr marL="342900" indent="-342900">
              <a:buFont typeface="Arial" panose="020B0604020202020204" pitchFamily="34" charset="0"/>
              <a:buChar char="•"/>
            </a:pPr>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Correct pencil grip-Before children are ready for writing, they need to develop strength and control in their arms and shoulders, hands and fingers. Use a short pencil/crayon to encourage the child to use only their thumb, pointer and middle finger . A gripper or a triangular pencil can support children who are struggling to develop a good grip.</a:t>
            </a:r>
          </a:p>
          <a:p>
            <a:pPr marL="342900" indent="-342900">
              <a:buFont typeface="Arial" panose="020B0604020202020204" pitchFamily="34" charset="0"/>
              <a:buChar char="•"/>
            </a:pPr>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Time to master each skill required and time to consolidate their learning.</a:t>
            </a:r>
          </a:p>
        </p:txBody>
      </p:sp>
    </p:spTree>
    <p:extLst>
      <p:ext uri="{BB962C8B-B14F-4D97-AF65-F5344CB8AC3E}">
        <p14:creationId xmlns:p14="http://schemas.microsoft.com/office/powerpoint/2010/main" val="3559472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6028B38-8A58-4D9C-AF63-145D7D9BCC09}"/>
              </a:ext>
            </a:extLst>
          </p:cNvPr>
          <p:cNvSpPr/>
          <p:nvPr/>
        </p:nvSpPr>
        <p:spPr>
          <a:xfrm>
            <a:off x="990600" y="-1880145"/>
            <a:ext cx="8153400" cy="646331"/>
          </a:xfrm>
          <a:prstGeom prst="rect">
            <a:avLst/>
          </a:prstGeom>
        </p:spPr>
        <p:txBody>
          <a:bodyPr wrap="square">
            <a:spAutoFit/>
          </a:bodyPr>
          <a:lstStyle/>
          <a:p>
            <a:endParaRPr lang="en-GB" dirty="0"/>
          </a:p>
          <a:p>
            <a:r>
              <a:rPr lang="en-GB" dirty="0"/>
              <a:t> </a:t>
            </a:r>
          </a:p>
        </p:txBody>
      </p:sp>
      <p:sp>
        <p:nvSpPr>
          <p:cNvPr id="3" name="Rectangle 2">
            <a:extLst>
              <a:ext uri="{FF2B5EF4-FFF2-40B4-BE49-F238E27FC236}">
                <a16:creationId xmlns:a16="http://schemas.microsoft.com/office/drawing/2014/main" id="{D448E376-C9A9-4DEC-AA5F-3821A2DE1A58}"/>
              </a:ext>
            </a:extLst>
          </p:cNvPr>
          <p:cNvSpPr/>
          <p:nvPr/>
        </p:nvSpPr>
        <p:spPr>
          <a:xfrm>
            <a:off x="434340" y="99120"/>
            <a:ext cx="10828020" cy="7386638"/>
          </a:xfrm>
          <a:prstGeom prst="rect">
            <a:avLst/>
          </a:prstGeom>
        </p:spPr>
        <p:txBody>
          <a:bodyPr wrap="square">
            <a:spAutoFit/>
          </a:bodyPr>
          <a:lstStyle/>
          <a:p>
            <a:r>
              <a:rPr lang="en-GB" sz="3200" b="1" dirty="0">
                <a:latin typeface="Comic Sans MS" panose="030F0702030302020204" pitchFamily="66" charset="0"/>
              </a:rPr>
              <a:t>Letter Families</a:t>
            </a:r>
          </a:p>
          <a:p>
            <a:endParaRPr lang="en-GB" dirty="0">
              <a:latin typeface="Comic Sans MS" panose="030F0702030302020204" pitchFamily="66" charset="0"/>
            </a:endParaRPr>
          </a:p>
          <a:p>
            <a:r>
              <a:rPr lang="en-GB" sz="2400" dirty="0">
                <a:latin typeface="Comic Sans MS" panose="030F0702030302020204" pitchFamily="66" charset="0"/>
              </a:rPr>
              <a:t>We teach the letters in families according to the way they are formed.</a:t>
            </a:r>
          </a:p>
          <a:p>
            <a:r>
              <a:rPr lang="en-GB" sz="2400" dirty="0">
                <a:latin typeface="Comic Sans MS" panose="030F0702030302020204" pitchFamily="66" charset="0"/>
              </a:rPr>
              <a:t>Children will have lots of practise at forming letters in sand, glitter, shaving foam, before using pencils, pens and crayons </a:t>
            </a: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pPr algn="ctr"/>
            <a:r>
              <a:rPr lang="en-GB" sz="2400" dirty="0">
                <a:latin typeface="Comic Sans MS" panose="030F0702030302020204" pitchFamily="66" charset="0"/>
              </a:rPr>
              <a:t>Once the correct formation has been learned:</a:t>
            </a:r>
          </a:p>
          <a:p>
            <a:r>
              <a:rPr lang="en-GB" sz="2000" dirty="0">
                <a:latin typeface="Comic Sans MS" panose="030F0702030302020204" pitchFamily="66" charset="0"/>
              </a:rPr>
              <a:t>Make sure the child:</a:t>
            </a:r>
          </a:p>
          <a:p>
            <a:pPr marL="342900" indent="-342900">
              <a:buFont typeface="Arial" panose="020B0604020202020204" pitchFamily="34" charset="0"/>
              <a:buChar char="•"/>
            </a:pPr>
            <a:r>
              <a:rPr lang="en-GB" sz="2000" dirty="0">
                <a:latin typeface="Comic Sans MS" panose="030F0702030302020204" pitchFamily="66" charset="0"/>
              </a:rPr>
              <a:t>Always has a line to write on (once they know the formation)</a:t>
            </a:r>
          </a:p>
          <a:p>
            <a:pPr marL="342900" indent="-342900">
              <a:buFont typeface="Arial" panose="020B0604020202020204" pitchFamily="34" charset="0"/>
              <a:buChar char="•"/>
            </a:pPr>
            <a:r>
              <a:rPr lang="en-GB" sz="2000" dirty="0">
                <a:latin typeface="Comic Sans MS" panose="030F0702030302020204" pitchFamily="66" charset="0"/>
              </a:rPr>
              <a:t>Starts in the correct position- we say “In the middle” or “high in the sky”.</a:t>
            </a:r>
          </a:p>
          <a:p>
            <a:pPr marL="342900" indent="-342900">
              <a:buFont typeface="Arial" panose="020B0604020202020204" pitchFamily="34" charset="0"/>
              <a:buChar char="•"/>
            </a:pPr>
            <a:r>
              <a:rPr lang="en-GB" sz="2000" dirty="0">
                <a:latin typeface="Comic Sans MS" panose="030F0702030302020204" pitchFamily="66" charset="0"/>
              </a:rPr>
              <a:t>Sits the letter on the line.</a:t>
            </a:r>
          </a:p>
          <a:p>
            <a:pPr marL="342900" indent="-342900">
              <a:buFont typeface="Arial" panose="020B0604020202020204" pitchFamily="34" charset="0"/>
              <a:buChar char="•"/>
            </a:pPr>
            <a:r>
              <a:rPr lang="en-GB" sz="2000" dirty="0">
                <a:latin typeface="Comic Sans MS" panose="030F0702030302020204" pitchFamily="66" charset="0"/>
              </a:rPr>
              <a:t>Remembers that some letters go below the line ( “under the ground”).</a:t>
            </a:r>
          </a:p>
          <a:p>
            <a:pPr marL="342900" indent="-342900">
              <a:buFont typeface="Arial" panose="020B0604020202020204" pitchFamily="34" charset="0"/>
              <a:buChar char="•"/>
            </a:pPr>
            <a:r>
              <a:rPr lang="en-GB" sz="2000" dirty="0">
                <a:latin typeface="Comic Sans MS" panose="030F0702030302020204" pitchFamily="66" charset="0"/>
              </a:rPr>
              <a:t>Tries to keep the letters the same size (even though some might be taller).</a:t>
            </a:r>
          </a:p>
          <a:p>
            <a:endParaRPr lang="en-GB" dirty="0"/>
          </a:p>
          <a:p>
            <a:endParaRPr lang="en-GB" dirty="0"/>
          </a:p>
        </p:txBody>
      </p:sp>
      <p:pic>
        <p:nvPicPr>
          <p:cNvPr id="4" name="Picture 3">
            <a:extLst>
              <a:ext uri="{FF2B5EF4-FFF2-40B4-BE49-F238E27FC236}">
                <a16:creationId xmlns:a16="http://schemas.microsoft.com/office/drawing/2014/main" id="{69F3ED76-ADDE-4FA4-A67D-5CB7B9573A42}"/>
              </a:ext>
            </a:extLst>
          </p:cNvPr>
          <p:cNvPicPr>
            <a:picLocks noChangeAspect="1"/>
          </p:cNvPicPr>
          <p:nvPr/>
        </p:nvPicPr>
        <p:blipFill>
          <a:blip r:embed="rId2"/>
          <a:stretch>
            <a:fillRect/>
          </a:stretch>
        </p:blipFill>
        <p:spPr>
          <a:xfrm>
            <a:off x="3392059" y="2171562"/>
            <a:ext cx="1878184" cy="1898440"/>
          </a:xfrm>
          <a:prstGeom prst="rect">
            <a:avLst/>
          </a:prstGeom>
        </p:spPr>
      </p:pic>
    </p:spTree>
    <p:extLst>
      <p:ext uri="{BB962C8B-B14F-4D97-AF65-F5344CB8AC3E}">
        <p14:creationId xmlns:p14="http://schemas.microsoft.com/office/powerpoint/2010/main" val="1257865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6DBDF-782E-409B-9FEF-AF48EA8958FC}"/>
              </a:ext>
            </a:extLst>
          </p:cNvPr>
          <p:cNvSpPr>
            <a:spLocks noGrp="1"/>
          </p:cNvSpPr>
          <p:nvPr>
            <p:ph type="title"/>
          </p:nvPr>
        </p:nvSpPr>
        <p:spPr/>
        <p:txBody>
          <a:bodyPr/>
          <a:lstStyle/>
          <a:p>
            <a:pPr algn="ctr"/>
            <a:r>
              <a:rPr lang="en-GB" dirty="0">
                <a:hlinkClick r:id="rId2" action="ppaction://hlinkpres?slideindex=1&amp;slidetitle="/>
              </a:rPr>
              <a:t>Example of letter formation</a:t>
            </a:r>
            <a:endParaRPr lang="en-GB" dirty="0"/>
          </a:p>
        </p:txBody>
      </p:sp>
      <p:sp>
        <p:nvSpPr>
          <p:cNvPr id="3" name="TextBox 2">
            <a:extLst>
              <a:ext uri="{FF2B5EF4-FFF2-40B4-BE49-F238E27FC236}">
                <a16:creationId xmlns:a16="http://schemas.microsoft.com/office/drawing/2014/main" id="{602B4864-67D5-46CB-BE3D-67C2EEE6C329}"/>
              </a:ext>
            </a:extLst>
          </p:cNvPr>
          <p:cNvSpPr txBox="1"/>
          <p:nvPr/>
        </p:nvSpPr>
        <p:spPr>
          <a:xfrm>
            <a:off x="2961203" y="1556296"/>
            <a:ext cx="6891306" cy="646331"/>
          </a:xfrm>
          <a:prstGeom prst="rect">
            <a:avLst/>
          </a:prstGeom>
          <a:noFill/>
        </p:spPr>
        <p:txBody>
          <a:bodyPr wrap="square" rtlCol="0">
            <a:spAutoFit/>
          </a:bodyPr>
          <a:lstStyle/>
          <a:p>
            <a:r>
              <a:rPr lang="en-GB" dirty="0">
                <a:latin typeface="Comic Sans MS" panose="030F0702030302020204" pitchFamily="66" charset="0"/>
              </a:rPr>
              <a:t>Please note that we do not teach the k with a loop (as shown in the link)</a:t>
            </a:r>
          </a:p>
        </p:txBody>
      </p:sp>
    </p:spTree>
    <p:extLst>
      <p:ext uri="{BB962C8B-B14F-4D97-AF65-F5344CB8AC3E}">
        <p14:creationId xmlns:p14="http://schemas.microsoft.com/office/powerpoint/2010/main" val="636254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439</Words>
  <Application>Microsoft Office PowerPoint</Application>
  <PresentationFormat>Widescreen</PresentationFormat>
  <Paragraphs>47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Comic Sans MS</vt:lpstr>
      <vt:lpstr>Office Theme</vt:lpstr>
      <vt:lpstr>Handwriting Workshop</vt:lpstr>
      <vt:lpstr>PowerPoint Presentation</vt:lpstr>
      <vt:lpstr>Developing Fine motor skills It is essential that children have lots of experiences that develop their hand and finger muscles:  Threading beads Threading string through holes Cutting, snipping, sticking Play dough- rolling, pinching, squeezing Twisting screws, using tweezers to pick up small objects</vt:lpstr>
      <vt:lpstr>Writing Patterns  We start by making patterns in sand, shaving foam, glitter, etc. They can then begin to follow a writing pattern using felts, pencils and crayons.  This will help them  Write from left to right. Develop the movements and shapes needed to form letters.</vt:lpstr>
      <vt:lpstr>PowerPoint Presentation</vt:lpstr>
      <vt:lpstr>PowerPoint Presentation</vt:lpstr>
      <vt:lpstr>Example of letter 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Handwriting Workshop</dc:title>
  <dc:creator>EVANSL3@Learning.Local</dc:creator>
  <cp:lastModifiedBy>louise evans</cp:lastModifiedBy>
  <cp:revision>12</cp:revision>
  <dcterms:created xsi:type="dcterms:W3CDTF">2024-11-15T09:41:21Z</dcterms:created>
  <dcterms:modified xsi:type="dcterms:W3CDTF">2024-11-17T20:33:45Z</dcterms:modified>
</cp:coreProperties>
</file>