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1B567-0DAA-1281-EFFF-F08C28D841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BCB5DC-BE6C-F148-6108-428EF18DE7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BDE75E-467E-EFF9-0487-841FF23D3A2F}"/>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F8096021-9597-2F7D-AB35-41EDA18CB6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75D706-FE51-F973-9B8A-D6F58D56B18A}"/>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2589254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F6C5E-F1EF-5592-4711-E4CD07C2C9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41EAE8-A798-CF20-C0B2-107A5FD0AD7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3C6618-C66B-CA47-3434-8DF68E14D3CA}"/>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5F0026B7-3EB9-7F24-2DE6-C0E49175E3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C31F84-79CE-D911-7E1E-04E8DE6A93C7}"/>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1054777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097C-CE2D-0764-B296-F9A1506CDC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90796C-F77F-232E-49A1-C2A86E2F11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DA915B-B97F-B648-F160-F32A6901ECFD}"/>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21854EB9-5F10-9E00-2402-7D32D68AA7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EEB49E-7D4C-AE83-E2CA-AA320DDAD971}"/>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912949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CD4B7-81E9-68E1-56C0-90EEDAD535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62E455-F7ED-8035-DD5C-360F59E89D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207F5D-E7E3-7F37-AF37-67DCA7CF79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7EAFD4-2511-1A81-73AC-CA2C87783027}"/>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6" name="Footer Placeholder 5">
            <a:extLst>
              <a:ext uri="{FF2B5EF4-FFF2-40B4-BE49-F238E27FC236}">
                <a16:creationId xmlns:a16="http://schemas.microsoft.com/office/drawing/2014/main" id="{2B67DFF3-01B1-F150-9E00-2B57893152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A0DC2E-F539-5FBD-DA4E-039EB66F630A}"/>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425233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FBFC0-179B-659C-BA50-83BD083806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7F201D-99E4-2B5E-9A3F-9BF2C08507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624932-C995-D25F-35B6-3241CA0C1B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1708EF-7CD9-40AA-21B6-E2DD7852EB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2EC239-A463-C34E-6995-164930DE6B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2D17F0-C108-E5AC-7547-D11677DA6B9C}"/>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8" name="Footer Placeholder 7">
            <a:extLst>
              <a:ext uri="{FF2B5EF4-FFF2-40B4-BE49-F238E27FC236}">
                <a16:creationId xmlns:a16="http://schemas.microsoft.com/office/drawing/2014/main" id="{639D3958-9DFA-3BBF-4A17-FC58D6E457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3192F5-61BB-135E-1C90-9A1648373FD5}"/>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3918189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7D664-D268-7E74-DD79-3344F71AAE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82D5E-799E-3219-8DBE-FA1AFD0A4578}"/>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4" name="Footer Placeholder 3">
            <a:extLst>
              <a:ext uri="{FF2B5EF4-FFF2-40B4-BE49-F238E27FC236}">
                <a16:creationId xmlns:a16="http://schemas.microsoft.com/office/drawing/2014/main" id="{BDB5A7A1-E284-A3C1-AE2B-7CF7105EC2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60F8BD-9DAE-E2EC-B3F8-A45AD47E7428}"/>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45140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680D26-8BBC-D9D5-0BA1-CA9D093C91EC}"/>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3" name="Footer Placeholder 2">
            <a:extLst>
              <a:ext uri="{FF2B5EF4-FFF2-40B4-BE49-F238E27FC236}">
                <a16:creationId xmlns:a16="http://schemas.microsoft.com/office/drawing/2014/main" id="{23EB31F2-57C3-03F0-8C88-BE3209B9EB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3ABA55-973D-FD8E-56B8-F65573DAE896}"/>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650769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0D2D9-9AC4-7EE5-BEC5-CF67B68926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957796-9462-C4B1-6577-8AA63C8BC3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65D559-2536-313D-899B-C3D3DA417A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1075A3-73E7-FF4C-BEDF-687F0969CA6F}"/>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6" name="Footer Placeholder 5">
            <a:extLst>
              <a:ext uri="{FF2B5EF4-FFF2-40B4-BE49-F238E27FC236}">
                <a16:creationId xmlns:a16="http://schemas.microsoft.com/office/drawing/2014/main" id="{7ED76914-B2C2-6A5E-CA92-42A0625278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BFC5DE-BED6-E6D3-46CD-F4A42936848F}"/>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3486464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BBDA5-9FE1-8663-E24A-A454DCEB39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518790-2BEE-923B-29B7-7033412CEE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095298-7E01-88E2-A0E6-D88FF32819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37D07F-FD56-0486-6172-DD85DCB3068C}"/>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6" name="Footer Placeholder 5">
            <a:extLst>
              <a:ext uri="{FF2B5EF4-FFF2-40B4-BE49-F238E27FC236}">
                <a16:creationId xmlns:a16="http://schemas.microsoft.com/office/drawing/2014/main" id="{6BFD0B15-A377-FE02-728C-24F7F2A168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302E85-A9C5-E301-401B-FE5663AD4165}"/>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161378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1EE1C-F3A3-4D05-52E4-688EAEE952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F7DD27-9381-D8C0-8DAD-16968811FF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9E0735-339E-F595-405E-BFAA64B6218D}"/>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3114B96B-782C-A58C-DB9F-2B352B4B78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B241FB-A6C3-6B3A-40FF-254E8F0E0722}"/>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2698866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B799BD-1B8C-564D-BB6B-12D508565C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E55451-616F-0054-D710-46086E9A74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2D6B5F-FC56-6115-562E-B2328340E7D8}"/>
              </a:ext>
            </a:extLst>
          </p:cNvPr>
          <p:cNvSpPr>
            <a:spLocks noGrp="1"/>
          </p:cNvSpPr>
          <p:nvPr>
            <p:ph type="dt" sz="half" idx="10"/>
          </p:nvPr>
        </p:nvSpPr>
        <p:spPr/>
        <p:txBody>
          <a:body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8C9D8F76-2D22-AE27-9F4A-F07C58601E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D449D5-4E75-74DF-CDEA-083B5168EFFF}"/>
              </a:ext>
            </a:extLst>
          </p:cNvPr>
          <p:cNvSpPr>
            <a:spLocks noGrp="1"/>
          </p:cNvSpPr>
          <p:nvPr>
            <p:ph type="sldNum" sz="quarter" idx="12"/>
          </p:nvPr>
        </p:nvSpPr>
        <p:spPr/>
        <p:txBody>
          <a:bodyPr/>
          <a:lstStyle/>
          <a:p>
            <a:fld id="{8A003232-75B1-49EB-945D-F834370C296E}" type="slidenum">
              <a:rPr lang="en-GB" smtClean="0"/>
              <a:t>‹#›</a:t>
            </a:fld>
            <a:endParaRPr lang="en-GB"/>
          </a:p>
        </p:txBody>
      </p:sp>
    </p:spTree>
    <p:extLst>
      <p:ext uri="{BB962C8B-B14F-4D97-AF65-F5344CB8AC3E}">
        <p14:creationId xmlns:p14="http://schemas.microsoft.com/office/powerpoint/2010/main" val="3654656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DC7FA7-01A6-E2F6-5988-9FE0BABC03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4515E7-C678-652E-A29A-BEA46F8827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375743-B575-3419-D3FB-D14E1D5C70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F95A71-F4E5-4698-9D2A-30289A2894B4}" type="datetimeFigureOut">
              <a:rPr lang="en-GB" smtClean="0"/>
              <a:t>04/04/2024</a:t>
            </a:fld>
            <a:endParaRPr lang="en-GB"/>
          </a:p>
        </p:txBody>
      </p:sp>
      <p:sp>
        <p:nvSpPr>
          <p:cNvPr id="5" name="Footer Placeholder 4">
            <a:extLst>
              <a:ext uri="{FF2B5EF4-FFF2-40B4-BE49-F238E27FC236}">
                <a16:creationId xmlns:a16="http://schemas.microsoft.com/office/drawing/2014/main" id="{99B9BA90-A16F-323C-4632-0530177613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21B7ABF-3EB2-4EFD-392A-F4DDFFFB51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3232-75B1-49EB-945D-F834370C296E}" type="slidenum">
              <a:rPr lang="en-GB" smtClean="0"/>
              <a:t>‹#›</a:t>
            </a:fld>
            <a:endParaRPr lang="en-GB"/>
          </a:p>
        </p:txBody>
      </p:sp>
    </p:spTree>
    <p:extLst>
      <p:ext uri="{BB962C8B-B14F-4D97-AF65-F5344CB8AC3E}">
        <p14:creationId xmlns:p14="http://schemas.microsoft.com/office/powerpoint/2010/main" val="2896469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Image result for children holding hands clipart">
            <a:extLst>
              <a:ext uri="{FF2B5EF4-FFF2-40B4-BE49-F238E27FC236}">
                <a16:creationId xmlns:a16="http://schemas.microsoft.com/office/drawing/2014/main" id="{FAF042F3-AE88-7FDA-F800-5CF89AFDF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1236483" y="3067803"/>
            <a:ext cx="6246003" cy="3008042"/>
          </a:xfrm>
          <a:prstGeom prst="rect">
            <a:avLst/>
          </a:prstGeom>
          <a:noFill/>
        </p:spPr>
      </p:pic>
      <p:sp>
        <p:nvSpPr>
          <p:cNvPr id="14" name="Right Triangle 13">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text, logo, emblem, trademark&#10;&#10;Description automatically generated">
            <a:extLst>
              <a:ext uri="{FF2B5EF4-FFF2-40B4-BE49-F238E27FC236}">
                <a16:creationId xmlns:a16="http://schemas.microsoft.com/office/drawing/2014/main" id="{AD5C34FB-0D23-F817-17C0-9B310BA124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9467595" y="735666"/>
            <a:ext cx="1844452" cy="1905934"/>
          </a:xfrm>
          <a:prstGeom prst="rect">
            <a:avLst/>
          </a:prstGeom>
          <a:noFill/>
        </p:spPr>
      </p:pic>
      <p:pic>
        <p:nvPicPr>
          <p:cNvPr id="7" name="Picture 6" descr="A logo of a school&#10;&#10;Description automatically generated with low confidence">
            <a:extLst>
              <a:ext uri="{FF2B5EF4-FFF2-40B4-BE49-F238E27FC236}">
                <a16:creationId xmlns:a16="http://schemas.microsoft.com/office/drawing/2014/main" id="{ABB8A167-2DDA-4836-D398-4ACB4201D1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0272" y="851067"/>
            <a:ext cx="1469887" cy="1756315"/>
          </a:xfrm>
          <a:prstGeom prst="rect">
            <a:avLst/>
          </a:prstGeom>
          <a:noFill/>
          <a:ln>
            <a:noFill/>
          </a:ln>
        </p:spPr>
      </p:pic>
      <p:sp>
        <p:nvSpPr>
          <p:cNvPr id="8" name="Rectangle 7">
            <a:extLst>
              <a:ext uri="{FF2B5EF4-FFF2-40B4-BE49-F238E27FC236}">
                <a16:creationId xmlns:a16="http://schemas.microsoft.com/office/drawing/2014/main" id="{950C3C3F-BCD8-4F0B-3341-8388D0B7668B}"/>
              </a:ext>
            </a:extLst>
          </p:cNvPr>
          <p:cNvSpPr/>
          <p:nvPr/>
        </p:nvSpPr>
        <p:spPr>
          <a:xfrm>
            <a:off x="3008794" y="851067"/>
            <a:ext cx="6458801" cy="2308324"/>
          </a:xfrm>
          <a:prstGeom prst="rect">
            <a:avLst/>
          </a:prstGeom>
          <a:noFill/>
        </p:spPr>
        <p:txBody>
          <a:bodyPr wrap="square" lIns="91440" tIns="45720" rIns="91440" bIns="45720">
            <a:spAutoFit/>
          </a:bodyPr>
          <a:lstStyle/>
          <a:p>
            <a:pPr algn="ctr"/>
            <a:r>
              <a:rPr lang="en-US" sz="4800" b="0" cap="none" spc="0" dirty="0">
                <a:ln w="0"/>
                <a:solidFill>
                  <a:schemeClr val="accent1"/>
                </a:solidFill>
                <a:effectLst>
                  <a:outerShdw blurRad="38100" dist="25400" dir="5400000" algn="ctr" rotWithShape="0">
                    <a:srgbClr val="6E747A">
                      <a:alpha val="43000"/>
                    </a:srgbClr>
                  </a:outerShdw>
                </a:effectLst>
                <a:latin typeface="Cavolini" panose="03000502040302020204" pitchFamily="66" charset="0"/>
                <a:cs typeface="Cavolini" panose="03000502040302020204" pitchFamily="66" charset="0"/>
              </a:rPr>
              <a:t>Rights Respecting Schools </a:t>
            </a:r>
          </a:p>
          <a:p>
            <a:pPr algn="ctr"/>
            <a:r>
              <a:rPr lang="en-US" sz="4800" b="0" cap="none" spc="0" dirty="0" err="1">
                <a:ln w="0"/>
                <a:solidFill>
                  <a:schemeClr val="accent1"/>
                </a:solidFill>
                <a:effectLst>
                  <a:outerShdw blurRad="38100" dist="25400" dir="5400000" algn="ctr" rotWithShape="0">
                    <a:srgbClr val="6E747A">
                      <a:alpha val="43000"/>
                    </a:srgbClr>
                  </a:outerShdw>
                </a:effectLst>
                <a:latin typeface="Cavolini" panose="03000502040302020204" pitchFamily="66" charset="0"/>
                <a:cs typeface="Cavolini" panose="03000502040302020204" pitchFamily="66" charset="0"/>
              </a:rPr>
              <a:t>Jouney</a:t>
            </a:r>
            <a:endParaRPr lang="en-US" sz="4800" b="0" cap="none" spc="0" dirty="0">
              <a:ln w="0"/>
              <a:solidFill>
                <a:schemeClr val="accent1"/>
              </a:solidFill>
              <a:effectLst>
                <a:outerShdw blurRad="38100" dist="25400" dir="5400000" algn="ctr" rotWithShape="0">
                  <a:srgbClr val="6E747A">
                    <a:alpha val="43000"/>
                  </a:srgbClr>
                </a:outerShdw>
              </a:effectLst>
              <a:latin typeface="Cavolini" panose="03000502040302020204" pitchFamily="66" charset="0"/>
              <a:cs typeface="Cavolini" panose="03000502040302020204" pitchFamily="66" charset="0"/>
            </a:endParaRPr>
          </a:p>
        </p:txBody>
      </p:sp>
    </p:spTree>
    <p:extLst>
      <p:ext uri="{BB962C8B-B14F-4D97-AF65-F5344CB8AC3E}">
        <p14:creationId xmlns:p14="http://schemas.microsoft.com/office/powerpoint/2010/main" val="2575111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Image result for children holding hands clipart">
            <a:extLst>
              <a:ext uri="{FF2B5EF4-FFF2-40B4-BE49-F238E27FC236}">
                <a16:creationId xmlns:a16="http://schemas.microsoft.com/office/drawing/2014/main" id="{FAF042F3-AE88-7FDA-F800-5CF89AFDF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579646" y="5463505"/>
            <a:ext cx="1313676" cy="632659"/>
          </a:xfrm>
          <a:prstGeom prst="rect">
            <a:avLst/>
          </a:prstGeom>
          <a:noFill/>
        </p:spPr>
      </p:pic>
      <p:sp>
        <p:nvSpPr>
          <p:cNvPr id="14" name="Right Triangle 13">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text, logo, emblem, trademark&#10;&#10;Description automatically generated">
            <a:extLst>
              <a:ext uri="{FF2B5EF4-FFF2-40B4-BE49-F238E27FC236}">
                <a16:creationId xmlns:a16="http://schemas.microsoft.com/office/drawing/2014/main" id="{AD5C34FB-0D23-F817-17C0-9B310BA124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0654957" y="735666"/>
            <a:ext cx="657089" cy="678992"/>
          </a:xfrm>
          <a:prstGeom prst="rect">
            <a:avLst/>
          </a:prstGeom>
          <a:noFill/>
        </p:spPr>
      </p:pic>
      <p:pic>
        <p:nvPicPr>
          <p:cNvPr id="7" name="Picture 6" descr="A logo of a school&#10;&#10;Description automatically generated with low confidence">
            <a:extLst>
              <a:ext uri="{FF2B5EF4-FFF2-40B4-BE49-F238E27FC236}">
                <a16:creationId xmlns:a16="http://schemas.microsoft.com/office/drawing/2014/main" id="{ABB8A167-2DDA-4836-D398-4ACB4201D1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0273" y="851067"/>
            <a:ext cx="657088" cy="785131"/>
          </a:xfrm>
          <a:prstGeom prst="rect">
            <a:avLst/>
          </a:prstGeom>
          <a:noFill/>
          <a:ln>
            <a:noFill/>
          </a:ln>
        </p:spPr>
      </p:pic>
      <p:sp>
        <p:nvSpPr>
          <p:cNvPr id="2" name="TextBox 1">
            <a:extLst>
              <a:ext uri="{FF2B5EF4-FFF2-40B4-BE49-F238E27FC236}">
                <a16:creationId xmlns:a16="http://schemas.microsoft.com/office/drawing/2014/main" id="{BA5A6A9B-44F6-FF43-3A86-67BFCBDC4BA0}"/>
              </a:ext>
            </a:extLst>
          </p:cNvPr>
          <p:cNvSpPr txBox="1"/>
          <p:nvPr/>
        </p:nvSpPr>
        <p:spPr>
          <a:xfrm>
            <a:off x="1797117" y="1075162"/>
            <a:ext cx="8534400" cy="4739759"/>
          </a:xfrm>
          <a:prstGeom prst="rect">
            <a:avLst/>
          </a:prstGeom>
          <a:noFill/>
        </p:spPr>
        <p:txBody>
          <a:bodyPr wrap="square" rtlCol="0">
            <a:spAutoFit/>
          </a:bodyPr>
          <a:lstStyle/>
          <a:p>
            <a:endParaRPr lang="en-GB" sz="1400" b="1" dirty="0">
              <a:latin typeface="Comic Sans MS" panose="030F0702030302020204" pitchFamily="66" charset="0"/>
            </a:endParaRPr>
          </a:p>
          <a:p>
            <a:r>
              <a:rPr lang="en-GB" sz="1400" b="1" dirty="0">
                <a:latin typeface="Comic Sans MS" panose="030F0702030302020204" pitchFamily="66" charset="0"/>
              </a:rPr>
              <a:t>Celebrating Silver!</a:t>
            </a:r>
          </a:p>
          <a:p>
            <a:endParaRPr lang="en-GB" sz="1400" b="1" dirty="0">
              <a:latin typeface="Comic Sans MS" panose="030F0702030302020204" pitchFamily="66" charset="0"/>
            </a:endParaRPr>
          </a:p>
          <a:p>
            <a:endParaRPr lang="en-GB" sz="1400" b="1" dirty="0">
              <a:latin typeface="Comic Sans MS" panose="030F0702030302020204" pitchFamily="66" charset="0"/>
            </a:endParaRPr>
          </a:p>
          <a:p>
            <a:pPr algn="l"/>
            <a:r>
              <a:rPr lang="en-GB" sz="1400" dirty="0">
                <a:latin typeface="Comic Sans MS" panose="030F0702030302020204" pitchFamily="66" charset="0"/>
              </a:rPr>
              <a:t>The </a:t>
            </a:r>
            <a:r>
              <a:rPr lang="en-US" sz="1400" b="0" i="0" dirty="0">
                <a:solidFill>
                  <a:srgbClr val="333333"/>
                </a:solidFill>
                <a:effectLst/>
                <a:latin typeface="Comic Sans MS" panose="030F0702030302020204" pitchFamily="66" charset="0"/>
              </a:rPr>
              <a:t>silver award granted by </a:t>
            </a:r>
            <a:r>
              <a:rPr lang="en-US" sz="1400" dirty="0">
                <a:solidFill>
                  <a:srgbClr val="333333"/>
                </a:solidFill>
                <a:latin typeface="Comic Sans MS" panose="030F0702030302020204" pitchFamily="66" charset="0"/>
              </a:rPr>
              <a:t>UNICEF was </a:t>
            </a:r>
            <a:r>
              <a:rPr lang="en-US" sz="1400" b="0" i="0" dirty="0">
                <a:solidFill>
                  <a:srgbClr val="333333"/>
                </a:solidFill>
                <a:effectLst/>
                <a:latin typeface="Comic Sans MS" panose="030F0702030302020204" pitchFamily="66" charset="0"/>
              </a:rPr>
              <a:t>achieved in </a:t>
            </a:r>
            <a:r>
              <a:rPr lang="en-US" sz="1400" b="0" i="0" dirty="0" err="1">
                <a:solidFill>
                  <a:srgbClr val="333333"/>
                </a:solidFill>
                <a:effectLst/>
                <a:latin typeface="Comic Sans MS" panose="030F0702030302020204" pitchFamily="66" charset="0"/>
              </a:rPr>
              <a:t>Cwmaber</a:t>
            </a:r>
            <a:r>
              <a:rPr lang="en-US" sz="1400" b="0" i="0" dirty="0">
                <a:solidFill>
                  <a:srgbClr val="333333"/>
                </a:solidFill>
                <a:effectLst/>
                <a:latin typeface="Comic Sans MS" panose="030F0702030302020204" pitchFamily="66" charset="0"/>
              </a:rPr>
              <a:t> Infants in 2019 and for the Junior School in 2021. </a:t>
            </a:r>
            <a:r>
              <a:rPr lang="en-US" sz="1400" dirty="0">
                <a:solidFill>
                  <a:srgbClr val="333333"/>
                </a:solidFill>
                <a:latin typeface="Comic Sans MS" panose="030F0702030302020204" pitchFamily="66" charset="0"/>
              </a:rPr>
              <a:t>W</a:t>
            </a:r>
            <a:r>
              <a:rPr lang="en-US" sz="1400" b="0" i="0" dirty="0">
                <a:solidFill>
                  <a:srgbClr val="333333"/>
                </a:solidFill>
                <a:effectLst/>
                <a:latin typeface="Comic Sans MS" panose="030F0702030302020204" pitchFamily="66" charset="0"/>
              </a:rPr>
              <a:t>e as a collaborative partnership school demonstrated that we delve deeper and explicitly embed the UN Convention on the Rights of the Child into policy, practice and culture.</a:t>
            </a:r>
          </a:p>
          <a:p>
            <a:pPr algn="l"/>
            <a:endParaRPr lang="en-US" sz="1400" dirty="0">
              <a:solidFill>
                <a:srgbClr val="333333"/>
              </a:solidFill>
              <a:latin typeface="Comic Sans MS" panose="030F0702030302020204" pitchFamily="66" charset="0"/>
            </a:endParaRPr>
          </a:p>
          <a:p>
            <a:pPr algn="l"/>
            <a:r>
              <a:rPr lang="en-US" sz="1400" dirty="0">
                <a:solidFill>
                  <a:srgbClr val="333333"/>
                </a:solidFill>
                <a:latin typeface="Comic Sans MS" panose="030F0702030302020204" pitchFamily="66" charset="0"/>
              </a:rPr>
              <a:t>Through our action plans we have been able to </a:t>
            </a:r>
            <a:r>
              <a:rPr lang="en-US" sz="1400" b="0" i="0" dirty="0">
                <a:solidFill>
                  <a:srgbClr val="333333"/>
                </a:solidFill>
                <a:effectLst/>
                <a:latin typeface="Comic Sans MS" panose="030F0702030302020204" pitchFamily="66" charset="0"/>
              </a:rPr>
              <a:t>promote knowledge and understanding of the Convention throughout </a:t>
            </a:r>
            <a:r>
              <a:rPr lang="en-US" sz="1400" dirty="0">
                <a:solidFill>
                  <a:srgbClr val="333333"/>
                </a:solidFill>
                <a:latin typeface="Comic Sans MS" panose="030F0702030302020204" pitchFamily="66" charset="0"/>
              </a:rPr>
              <a:t>the </a:t>
            </a:r>
            <a:r>
              <a:rPr lang="en-US" sz="1400" b="0" i="0" dirty="0">
                <a:solidFill>
                  <a:srgbClr val="333333"/>
                </a:solidFill>
                <a:effectLst/>
                <a:latin typeface="Comic Sans MS" panose="030F0702030302020204" pitchFamily="66" charset="0"/>
              </a:rPr>
              <a:t>school community. </a:t>
            </a:r>
          </a:p>
          <a:p>
            <a:pPr algn="l"/>
            <a:endParaRPr lang="en-US" sz="1400" dirty="0">
              <a:solidFill>
                <a:srgbClr val="333333"/>
              </a:solidFill>
              <a:latin typeface="Comic Sans MS" panose="030F0702030302020204" pitchFamily="66" charset="0"/>
            </a:endParaRPr>
          </a:p>
          <a:p>
            <a:pPr algn="l"/>
            <a:r>
              <a:rPr lang="en-US" sz="1400" b="0" i="0" dirty="0">
                <a:solidFill>
                  <a:srgbClr val="333333"/>
                </a:solidFill>
                <a:effectLst/>
                <a:latin typeface="Comic Sans MS" panose="030F0702030302020204" pitchFamily="66" charset="0"/>
              </a:rPr>
              <a:t>Pupils, staff and parents have started to see themselves as rights respecting global citizens and advocate for fairness and children’s rights, both locally and globally.</a:t>
            </a:r>
          </a:p>
          <a:p>
            <a:pPr algn="l"/>
            <a:endParaRPr lang="en-US" sz="1400" b="0" i="0" dirty="0">
              <a:solidFill>
                <a:srgbClr val="333333"/>
              </a:solidFill>
              <a:effectLst/>
              <a:latin typeface="Comic Sans MS" panose="030F0702030302020204" pitchFamily="66" charset="0"/>
            </a:endParaRPr>
          </a:p>
          <a:p>
            <a:pPr algn="l"/>
            <a:r>
              <a:rPr lang="en-US" sz="1400" b="0" i="0" dirty="0">
                <a:solidFill>
                  <a:srgbClr val="333333"/>
                </a:solidFill>
                <a:effectLst/>
                <a:latin typeface="Comic Sans MS" panose="030F0702030302020204" pitchFamily="66" charset="0"/>
              </a:rPr>
              <a:t>We are now working towards </a:t>
            </a:r>
            <a:r>
              <a:rPr lang="en-US" sz="1400" dirty="0">
                <a:solidFill>
                  <a:srgbClr val="333333"/>
                </a:solidFill>
                <a:latin typeface="Comic Sans MS" panose="030F0702030302020204" pitchFamily="66" charset="0"/>
              </a:rPr>
              <a:t>the </a:t>
            </a:r>
            <a:r>
              <a:rPr lang="en-US" sz="1400" b="0" i="0" dirty="0">
                <a:solidFill>
                  <a:srgbClr val="333333"/>
                </a:solidFill>
                <a:effectLst/>
                <a:latin typeface="Comic Sans MS" panose="030F0702030302020204" pitchFamily="66" charset="0"/>
              </a:rPr>
              <a:t>Gold Accreditation and we will continue to implement four key areas </a:t>
            </a:r>
            <a:r>
              <a:rPr lang="en-US" sz="1400" dirty="0">
                <a:solidFill>
                  <a:srgbClr val="333333"/>
                </a:solidFill>
                <a:latin typeface="Comic Sans MS" panose="030F0702030302020204" pitchFamily="66" charset="0"/>
              </a:rPr>
              <a:t>of impact as a Rights Respecting School pupils wellbeing, participation, self-esteem and relationships. The aim of the journey is to ensure that the children and young people are healthier and happier, that they feel safe, that they have better relationships and that they are actively involved in school life and the wider world. </a:t>
            </a:r>
            <a:endParaRPr lang="en-US" sz="1400" b="0" i="0" dirty="0">
              <a:solidFill>
                <a:srgbClr val="333333"/>
              </a:solidFill>
              <a:effectLst/>
              <a:latin typeface="Comic Sans MS" panose="030F0702030302020204" pitchFamily="66" charset="0"/>
            </a:endParaRPr>
          </a:p>
          <a:p>
            <a:endParaRPr lang="en-GB" dirty="0"/>
          </a:p>
          <a:p>
            <a:endParaRPr lang="en-GB" dirty="0"/>
          </a:p>
        </p:txBody>
      </p:sp>
    </p:spTree>
    <p:extLst>
      <p:ext uri="{BB962C8B-B14F-4D97-AF65-F5344CB8AC3E}">
        <p14:creationId xmlns:p14="http://schemas.microsoft.com/office/powerpoint/2010/main" val="24189286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e9ec8c7-6596-4c44-bfd9-babd4fd81d07" xsi:nil="true"/>
    <lcf76f155ced4ddcb4097134ff3c332f xmlns="8c9e0150-cec7-4c1d-a22f-209b2ed1d42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E9180FD7F7D17458C0C4F21DF3F28FD" ma:contentTypeVersion="14" ma:contentTypeDescription="Create a new document." ma:contentTypeScope="" ma:versionID="4df24980964472d6a0d46837f510566e">
  <xsd:schema xmlns:xsd="http://www.w3.org/2001/XMLSchema" xmlns:xs="http://www.w3.org/2001/XMLSchema" xmlns:p="http://schemas.microsoft.com/office/2006/metadata/properties" xmlns:ns2="8c9e0150-cec7-4c1d-a22f-209b2ed1d423" xmlns:ns3="5e9ec8c7-6596-4c44-bfd9-babd4fd81d07" targetNamespace="http://schemas.microsoft.com/office/2006/metadata/properties" ma:root="true" ma:fieldsID="6103e73a29f0233d566ce57f57765fb9" ns2:_="" ns3:_="">
    <xsd:import namespace="8c9e0150-cec7-4c1d-a22f-209b2ed1d423"/>
    <xsd:import namespace="5e9ec8c7-6596-4c44-bfd9-babd4fd81d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DateTaken"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9e0150-cec7-4c1d-a22f-209b2ed1d4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e9ec8c7-6596-4c44-bfd9-babd4fd81d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4b69b52-7aed-4651-9488-50e301175e2b}" ma:internalName="TaxCatchAll" ma:showField="CatchAllData" ma:web="5e9ec8c7-6596-4c44-bfd9-babd4fd81d0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DDF1C2B-CAB3-42FB-B3A7-A9BFBFF5CFE7}">
  <ds:schemaRefs>
    <ds:schemaRef ds:uri="http://schemas.microsoft.com/sharepoint/v3/contenttype/forms"/>
  </ds:schemaRefs>
</ds:datastoreItem>
</file>

<file path=customXml/itemProps2.xml><?xml version="1.0" encoding="utf-8"?>
<ds:datastoreItem xmlns:ds="http://schemas.openxmlformats.org/officeDocument/2006/customXml" ds:itemID="{7F4EC9E6-1118-4781-8819-F7BE735F0535}">
  <ds:schemaRefs>
    <ds:schemaRef ds:uri="http://schemas.microsoft.com/office/2006/metadata/properties"/>
    <ds:schemaRef ds:uri="http://schemas.microsoft.com/office/infopath/2007/PartnerControls"/>
    <ds:schemaRef ds:uri="5e9ec8c7-6596-4c44-bfd9-babd4fd81d07"/>
    <ds:schemaRef ds:uri="8c9e0150-cec7-4c1d-a22f-209b2ed1d423"/>
  </ds:schemaRefs>
</ds:datastoreItem>
</file>

<file path=customXml/itemProps3.xml><?xml version="1.0" encoding="utf-8"?>
<ds:datastoreItem xmlns:ds="http://schemas.openxmlformats.org/officeDocument/2006/customXml" ds:itemID="{F23FDAEF-BB4A-4C46-AAE9-DC1AB6A005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9e0150-cec7-4c1d-a22f-209b2ed1d423"/>
    <ds:schemaRef ds:uri="5e9ec8c7-6596-4c44-bfd9-babd4fd81d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TotalTime>
  <Words>183</Words>
  <Application>Microsoft Office PowerPoint</Application>
  <PresentationFormat>Widescreen</PresentationFormat>
  <Paragraphs>13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Cavolini</vt:lpstr>
      <vt:lpstr>Comic Sans MS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Cribb</dc:creator>
  <cp:lastModifiedBy>Sarah Cribb</cp:lastModifiedBy>
  <cp:revision>3</cp:revision>
  <dcterms:created xsi:type="dcterms:W3CDTF">2023-09-17T19:42:23Z</dcterms:created>
  <dcterms:modified xsi:type="dcterms:W3CDTF">2024-04-04T19:10:33Z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0x010100EE9180FD7F7D17458C0C4F21DF3F28FD</vt:lpwstr>
  </property>
</Properties>
</file>