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12192000" cy="180181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12961A-AEAF-4E51-BCD9-6D01D96BD48E}" v="4" dt="2023-12-04T16:28:08.2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33" d="100"/>
          <a:sy n="33" d="100"/>
        </p:scale>
        <p:origin x="2606" y="-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948801"/>
            <a:ext cx="10363200" cy="6272977"/>
          </a:xfrm>
        </p:spPr>
        <p:txBody>
          <a:bodyPr anchor="b"/>
          <a:lstStyle>
            <a:lvl1pPr algn="ctr">
              <a:defRPr sz="79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9463688"/>
            <a:ext cx="9144000" cy="4350208"/>
          </a:xfrm>
        </p:spPr>
        <p:txBody>
          <a:bodyPr/>
          <a:lstStyle>
            <a:lvl1pPr marL="0" indent="0" algn="ctr">
              <a:buNone/>
              <a:defRPr sz="3199"/>
            </a:lvl1pPr>
            <a:lvl2pPr marL="609542" indent="0" algn="ctr">
              <a:buNone/>
              <a:defRPr sz="2666"/>
            </a:lvl2pPr>
            <a:lvl3pPr marL="1219085" indent="0" algn="ctr">
              <a:buNone/>
              <a:defRPr sz="2400"/>
            </a:lvl3pPr>
            <a:lvl4pPr marL="1828625" indent="0" algn="ctr">
              <a:buNone/>
              <a:defRPr sz="2133"/>
            </a:lvl4pPr>
            <a:lvl5pPr marL="2438168" indent="0" algn="ctr">
              <a:buNone/>
              <a:defRPr sz="2133"/>
            </a:lvl5pPr>
            <a:lvl6pPr marL="3047710" indent="0" algn="ctr">
              <a:buNone/>
              <a:defRPr sz="2133"/>
            </a:lvl6pPr>
            <a:lvl7pPr marL="3657251" indent="0" algn="ctr">
              <a:buNone/>
              <a:defRPr sz="2133"/>
            </a:lvl7pPr>
            <a:lvl8pPr marL="4266793" indent="0" algn="ctr">
              <a:buNone/>
              <a:defRPr sz="2133"/>
            </a:lvl8pPr>
            <a:lvl9pPr marL="4876335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8348-4876-4001-82F7-F4626E17F8D9}" type="datetimeFigureOut">
              <a:rPr lang="en-GB" smtClean="0"/>
              <a:t>06/04/2024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4E8B6-AC47-4E31-A3B7-69B743B6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1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8348-4876-4001-82F7-F4626E17F8D9}" type="datetimeFigureOut">
              <a:rPr lang="en-GB" smtClean="0"/>
              <a:t>06/04/2024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4E8B6-AC47-4E31-A3B7-69B743B6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551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492024"/>
            <a:ext cx="10515600" cy="7495038"/>
          </a:xfrm>
        </p:spPr>
        <p:txBody>
          <a:bodyPr anchor="b"/>
          <a:lstStyle>
            <a:lvl1pPr>
              <a:defRPr sz="79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2057968"/>
            <a:ext cx="10515600" cy="3941464"/>
          </a:xfrm>
        </p:spPr>
        <p:txBody>
          <a:bodyPr/>
          <a:lstStyle>
            <a:lvl1pPr marL="0" indent="0">
              <a:buNone/>
              <a:defRPr sz="3199">
                <a:solidFill>
                  <a:schemeClr val="tx1"/>
                </a:solidFill>
              </a:defRPr>
            </a:lvl1pPr>
            <a:lvl2pPr marL="609542" indent="0">
              <a:buNone/>
              <a:defRPr sz="2666">
                <a:solidFill>
                  <a:schemeClr val="tx1">
                    <a:tint val="75000"/>
                  </a:schemeClr>
                </a:solidFill>
              </a:defRPr>
            </a:lvl2pPr>
            <a:lvl3pPr marL="12190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62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16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71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251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67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33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8348-4876-4001-82F7-F4626E17F8D9}" type="datetimeFigureOut">
              <a:rPr lang="en-GB" smtClean="0"/>
              <a:t>06/04/2024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4E8B6-AC47-4E31-A3B7-69B743B6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698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796493"/>
            <a:ext cx="5181600" cy="1143233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796493"/>
            <a:ext cx="5181600" cy="1143233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8348-4876-4001-82F7-F4626E17F8D9}" type="datetimeFigureOut">
              <a:rPr lang="en-GB" smtClean="0"/>
              <a:t>06/04/2024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4E8B6-AC47-4E31-A3B7-69B743B6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116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59303"/>
            <a:ext cx="10515600" cy="348267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1" y="4416945"/>
            <a:ext cx="5157787" cy="2164676"/>
          </a:xfrm>
        </p:spPr>
        <p:txBody>
          <a:bodyPr anchor="b"/>
          <a:lstStyle>
            <a:lvl1pPr marL="0" indent="0">
              <a:buNone/>
              <a:defRPr sz="3199" b="1"/>
            </a:lvl1pPr>
            <a:lvl2pPr marL="609542" indent="0">
              <a:buNone/>
              <a:defRPr sz="2666" b="1"/>
            </a:lvl2pPr>
            <a:lvl3pPr marL="1219085" indent="0">
              <a:buNone/>
              <a:defRPr sz="2400" b="1"/>
            </a:lvl3pPr>
            <a:lvl4pPr marL="1828625" indent="0">
              <a:buNone/>
              <a:defRPr sz="2133" b="1"/>
            </a:lvl4pPr>
            <a:lvl5pPr marL="2438168" indent="0">
              <a:buNone/>
              <a:defRPr sz="2133" b="1"/>
            </a:lvl5pPr>
            <a:lvl6pPr marL="3047710" indent="0">
              <a:buNone/>
              <a:defRPr sz="2133" b="1"/>
            </a:lvl6pPr>
            <a:lvl7pPr marL="3657251" indent="0">
              <a:buNone/>
              <a:defRPr sz="2133" b="1"/>
            </a:lvl7pPr>
            <a:lvl8pPr marL="4266793" indent="0">
              <a:buNone/>
              <a:defRPr sz="2133" b="1"/>
            </a:lvl8pPr>
            <a:lvl9pPr marL="4876335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1" y="6581622"/>
            <a:ext cx="5157787" cy="96805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4416945"/>
            <a:ext cx="5183188" cy="2164676"/>
          </a:xfrm>
        </p:spPr>
        <p:txBody>
          <a:bodyPr anchor="b"/>
          <a:lstStyle>
            <a:lvl1pPr marL="0" indent="0">
              <a:buNone/>
              <a:defRPr sz="3199" b="1"/>
            </a:lvl1pPr>
            <a:lvl2pPr marL="609542" indent="0">
              <a:buNone/>
              <a:defRPr sz="2666" b="1"/>
            </a:lvl2pPr>
            <a:lvl3pPr marL="1219085" indent="0">
              <a:buNone/>
              <a:defRPr sz="2400" b="1"/>
            </a:lvl3pPr>
            <a:lvl4pPr marL="1828625" indent="0">
              <a:buNone/>
              <a:defRPr sz="2133" b="1"/>
            </a:lvl4pPr>
            <a:lvl5pPr marL="2438168" indent="0">
              <a:buNone/>
              <a:defRPr sz="2133" b="1"/>
            </a:lvl5pPr>
            <a:lvl6pPr marL="3047710" indent="0">
              <a:buNone/>
              <a:defRPr sz="2133" b="1"/>
            </a:lvl6pPr>
            <a:lvl7pPr marL="3657251" indent="0">
              <a:buNone/>
              <a:defRPr sz="2133" b="1"/>
            </a:lvl7pPr>
            <a:lvl8pPr marL="4266793" indent="0">
              <a:buNone/>
              <a:defRPr sz="2133" b="1"/>
            </a:lvl8pPr>
            <a:lvl9pPr marL="4876335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6581622"/>
            <a:ext cx="5183188" cy="96805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8348-4876-4001-82F7-F4626E17F8D9}" type="datetimeFigureOut">
              <a:rPr lang="en-GB" smtClean="0"/>
              <a:t>06/04/2024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4E8B6-AC47-4E31-A3B7-69B743B6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288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8348-4876-4001-82F7-F4626E17F8D9}" type="datetimeFigureOut">
              <a:rPr lang="en-GB" smtClean="0"/>
              <a:t>06/04/2024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4E8B6-AC47-4E31-A3B7-69B743B6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71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8348-4876-4001-82F7-F4626E17F8D9}" type="datetimeFigureOut">
              <a:rPr lang="en-GB" smtClean="0"/>
              <a:t>06/04/2024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4E8B6-AC47-4E31-A3B7-69B743B6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231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1201209"/>
            <a:ext cx="3932237" cy="4204229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594282"/>
            <a:ext cx="6172200" cy="12804547"/>
          </a:xfrm>
        </p:spPr>
        <p:txBody>
          <a:bodyPr/>
          <a:lstStyle>
            <a:lvl1pPr>
              <a:defRPr sz="4267"/>
            </a:lvl1pPr>
            <a:lvl2pPr>
              <a:defRPr sz="3732"/>
            </a:lvl2pPr>
            <a:lvl3pPr>
              <a:defRPr sz="3199"/>
            </a:lvl3pPr>
            <a:lvl4pPr>
              <a:defRPr sz="2666"/>
            </a:lvl4pPr>
            <a:lvl5pPr>
              <a:defRPr sz="2666"/>
            </a:lvl5pPr>
            <a:lvl6pPr>
              <a:defRPr sz="2666"/>
            </a:lvl6pPr>
            <a:lvl7pPr>
              <a:defRPr sz="2666"/>
            </a:lvl7pPr>
            <a:lvl8pPr>
              <a:defRPr sz="2666"/>
            </a:lvl8pPr>
            <a:lvl9pPr>
              <a:defRPr sz="266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5405437"/>
            <a:ext cx="3932237" cy="10014242"/>
          </a:xfrm>
        </p:spPr>
        <p:txBody>
          <a:bodyPr/>
          <a:lstStyle>
            <a:lvl1pPr marL="0" indent="0">
              <a:buNone/>
              <a:defRPr sz="2133"/>
            </a:lvl1pPr>
            <a:lvl2pPr marL="609542" indent="0">
              <a:buNone/>
              <a:defRPr sz="1867"/>
            </a:lvl2pPr>
            <a:lvl3pPr marL="1219085" indent="0">
              <a:buNone/>
              <a:defRPr sz="1600"/>
            </a:lvl3pPr>
            <a:lvl4pPr marL="1828625" indent="0">
              <a:buNone/>
              <a:defRPr sz="1333"/>
            </a:lvl4pPr>
            <a:lvl5pPr marL="2438168" indent="0">
              <a:buNone/>
              <a:defRPr sz="1333"/>
            </a:lvl5pPr>
            <a:lvl6pPr marL="3047710" indent="0">
              <a:buNone/>
              <a:defRPr sz="1333"/>
            </a:lvl6pPr>
            <a:lvl7pPr marL="3657251" indent="0">
              <a:buNone/>
              <a:defRPr sz="1333"/>
            </a:lvl7pPr>
            <a:lvl8pPr marL="4266793" indent="0">
              <a:buNone/>
              <a:defRPr sz="1333"/>
            </a:lvl8pPr>
            <a:lvl9pPr marL="4876335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8348-4876-4001-82F7-F4626E17F8D9}" type="datetimeFigureOut">
              <a:rPr lang="en-GB" smtClean="0"/>
              <a:t>06/04/2024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4E8B6-AC47-4E31-A3B7-69B743B6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597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1201209"/>
            <a:ext cx="3932237" cy="4204229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594282"/>
            <a:ext cx="6172200" cy="1280454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42" indent="0">
              <a:buNone/>
              <a:defRPr sz="3732"/>
            </a:lvl2pPr>
            <a:lvl3pPr marL="1219085" indent="0">
              <a:buNone/>
              <a:defRPr sz="3199"/>
            </a:lvl3pPr>
            <a:lvl4pPr marL="1828625" indent="0">
              <a:buNone/>
              <a:defRPr sz="2666"/>
            </a:lvl4pPr>
            <a:lvl5pPr marL="2438168" indent="0">
              <a:buNone/>
              <a:defRPr sz="2666"/>
            </a:lvl5pPr>
            <a:lvl6pPr marL="3047710" indent="0">
              <a:buNone/>
              <a:defRPr sz="2666"/>
            </a:lvl6pPr>
            <a:lvl7pPr marL="3657251" indent="0">
              <a:buNone/>
              <a:defRPr sz="2666"/>
            </a:lvl7pPr>
            <a:lvl8pPr marL="4266793" indent="0">
              <a:buNone/>
              <a:defRPr sz="2666"/>
            </a:lvl8pPr>
            <a:lvl9pPr marL="4876335" indent="0">
              <a:buNone/>
              <a:defRPr sz="266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5405437"/>
            <a:ext cx="3932237" cy="10014242"/>
          </a:xfrm>
        </p:spPr>
        <p:txBody>
          <a:bodyPr/>
          <a:lstStyle>
            <a:lvl1pPr marL="0" indent="0">
              <a:buNone/>
              <a:defRPr sz="2133"/>
            </a:lvl1pPr>
            <a:lvl2pPr marL="609542" indent="0">
              <a:buNone/>
              <a:defRPr sz="1867"/>
            </a:lvl2pPr>
            <a:lvl3pPr marL="1219085" indent="0">
              <a:buNone/>
              <a:defRPr sz="1600"/>
            </a:lvl3pPr>
            <a:lvl4pPr marL="1828625" indent="0">
              <a:buNone/>
              <a:defRPr sz="1333"/>
            </a:lvl4pPr>
            <a:lvl5pPr marL="2438168" indent="0">
              <a:buNone/>
              <a:defRPr sz="1333"/>
            </a:lvl5pPr>
            <a:lvl6pPr marL="3047710" indent="0">
              <a:buNone/>
              <a:defRPr sz="1333"/>
            </a:lvl6pPr>
            <a:lvl7pPr marL="3657251" indent="0">
              <a:buNone/>
              <a:defRPr sz="1333"/>
            </a:lvl7pPr>
            <a:lvl8pPr marL="4266793" indent="0">
              <a:buNone/>
              <a:defRPr sz="1333"/>
            </a:lvl8pPr>
            <a:lvl9pPr marL="4876335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8348-4876-4001-82F7-F4626E17F8D9}" type="datetimeFigureOut">
              <a:rPr lang="en-GB" smtClean="0"/>
              <a:t>06/04/2024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4E8B6-AC47-4E31-A3B7-69B743B6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638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8348-4876-4001-82F7-F4626E17F8D9}" type="datetimeFigureOut">
              <a:rPr lang="en-GB" smtClean="0"/>
              <a:t>06/04/2024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4E8B6-AC47-4E31-A3B7-69B743B6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268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959298"/>
            <a:ext cx="2628900" cy="152695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959298"/>
            <a:ext cx="7734300" cy="1526952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8348-4876-4001-82F7-F4626E17F8D9}" type="datetimeFigureOut">
              <a:rPr lang="en-GB" smtClean="0"/>
              <a:t>06/04/2024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4E8B6-AC47-4E31-A3B7-69B743B6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063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959303"/>
            <a:ext cx="10515600" cy="34826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796493"/>
            <a:ext cx="10515600" cy="114323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6700137"/>
            <a:ext cx="2743200" cy="95929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48348-4876-4001-82F7-F4626E17F8D9}" type="datetimeFigureOut">
              <a:rPr lang="en-GB" smtClean="0"/>
              <a:t>06/04/2024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6700137"/>
            <a:ext cx="4114800" cy="95929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6700137"/>
            <a:ext cx="2743200" cy="95929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34E8B6-AC47-4E31-A3B7-69B743B6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958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19085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71" indent="-304771" algn="l" defTabSz="1219085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2" kern="1200">
          <a:solidFill>
            <a:schemeClr val="tx1"/>
          </a:solidFill>
          <a:latin typeface="+mn-lt"/>
          <a:ea typeface="+mn-ea"/>
          <a:cs typeface="+mn-cs"/>
        </a:defRPr>
      </a:lvl1pPr>
      <a:lvl2pPr marL="914313" indent="-304771" algn="l" defTabSz="1219085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199" kern="1200">
          <a:solidFill>
            <a:schemeClr val="tx1"/>
          </a:solidFill>
          <a:latin typeface="+mn-lt"/>
          <a:ea typeface="+mn-ea"/>
          <a:cs typeface="+mn-cs"/>
        </a:defRPr>
      </a:lvl2pPr>
      <a:lvl3pPr marL="1523854" indent="-304771" algn="l" defTabSz="1219085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3pPr>
      <a:lvl4pPr marL="2133397" indent="-304771" algn="l" defTabSz="1219085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938" indent="-304771" algn="l" defTabSz="1219085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481" indent="-304771" algn="l" defTabSz="1219085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022" indent="-304771" algn="l" defTabSz="1219085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564" indent="-304771" algn="l" defTabSz="1219085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106" indent="-304771" algn="l" defTabSz="1219085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0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42" algn="l" defTabSz="12190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085" algn="l" defTabSz="12190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625" algn="l" defTabSz="12190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168" algn="l" defTabSz="12190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710" algn="l" defTabSz="12190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251" algn="l" defTabSz="12190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793" algn="l" defTabSz="12190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335" algn="l" defTabSz="12190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1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microsoft.com/office/2007/relationships/hdphoto" Target="../media/hdphoto1.wdp"/><Relationship Id="rId2" Type="http://schemas.openxmlformats.org/officeDocument/2006/relationships/image" Target="../media/image1.jpeg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3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491694" y="243656"/>
            <a:ext cx="7208626" cy="93423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Humanities at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Cwmaber</a:t>
            </a:r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687958" y="9838802"/>
            <a:ext cx="4413328" cy="49183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u="sng" dirty="0"/>
          </a:p>
          <a:p>
            <a:pPr algn="ctr"/>
            <a:r>
              <a:rPr lang="en-GB" b="1" u="sng" dirty="0"/>
              <a:t>History focus</a:t>
            </a:r>
            <a:r>
              <a:rPr lang="en-GB" dirty="0"/>
              <a:t>: Remember </a:t>
            </a:r>
            <a:r>
              <a:rPr lang="en-GB" dirty="0" err="1"/>
              <a:t>Remember</a:t>
            </a:r>
            <a:r>
              <a:rPr lang="en-GB" dirty="0"/>
              <a:t>, Conflict, Around The World,  Terrific Techno</a:t>
            </a:r>
          </a:p>
          <a:p>
            <a:pPr algn="ctr"/>
            <a:endParaRPr lang="en-GB" dirty="0"/>
          </a:p>
          <a:p>
            <a:pPr algn="ctr"/>
            <a:r>
              <a:rPr lang="en-GB" b="1" u="sng" dirty="0"/>
              <a:t>Geography Focus</a:t>
            </a:r>
            <a:r>
              <a:rPr lang="en-GB" dirty="0"/>
              <a:t>: Changes, Our Watery World, Blue Planet</a:t>
            </a:r>
          </a:p>
          <a:p>
            <a:pPr algn="ctr"/>
            <a:endParaRPr lang="en-GB" dirty="0"/>
          </a:p>
          <a:p>
            <a:pPr algn="ctr"/>
            <a:r>
              <a:rPr lang="en-GB" b="1" u="sng" dirty="0"/>
              <a:t>Business focus: </a:t>
            </a:r>
            <a:r>
              <a:rPr lang="en-GB" dirty="0"/>
              <a:t>Money Makes The World Go Round</a:t>
            </a:r>
          </a:p>
          <a:p>
            <a:pPr algn="ctr"/>
            <a:endParaRPr lang="en-GB" b="1" u="sng" dirty="0"/>
          </a:p>
          <a:p>
            <a:pPr algn="ctr"/>
            <a:r>
              <a:rPr lang="en-GB" b="1" u="sng" dirty="0"/>
              <a:t>RVE Discreet focus: </a:t>
            </a:r>
            <a:r>
              <a:rPr lang="en-GB" dirty="0"/>
              <a:t>Sikhism (Diwali), Islam (Eid), Judaism (Hanukah), Christianity (Christmas and Easter)</a:t>
            </a:r>
          </a:p>
          <a:p>
            <a:pPr algn="ctr"/>
            <a:r>
              <a:rPr lang="en-GB" dirty="0"/>
              <a:t>.</a:t>
            </a:r>
          </a:p>
          <a:p>
            <a:pPr algn="ctr"/>
            <a:r>
              <a:rPr lang="en-GB" b="1" u="sng" dirty="0"/>
              <a:t>RVE Integrated focus: </a:t>
            </a:r>
            <a:r>
              <a:rPr lang="en-GB" dirty="0"/>
              <a:t>Personalised RVE curriculum linked to Identity and Belonging</a:t>
            </a:r>
          </a:p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74123" y="9431267"/>
            <a:ext cx="3401723" cy="3998076"/>
          </a:xfrm>
          <a:prstGeom prst="roundRect">
            <a:avLst/>
          </a:prstGeom>
          <a:solidFill>
            <a:srgbClr val="FFFF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tx1"/>
                </a:solidFill>
              </a:rPr>
              <a:t>Principles of Progression: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Increasing breadth and depth of knowledge in specific areas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Deepening understanding 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Refinement and growing sophistication in the use and application of skills across the curriculum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Making connections and transferring learning and knowledge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Increasing effectiveness as a learner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813922" y="11876020"/>
            <a:ext cx="3735961" cy="29148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/>
              <a:t>Outdoor Learning and Community Links</a:t>
            </a:r>
            <a:r>
              <a:rPr lang="en-GB" dirty="0"/>
              <a:t>: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Visits to local church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Club 707 afternoons and assemblies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Community fundraising for Food Bank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Visits to </a:t>
            </a:r>
            <a:r>
              <a:rPr lang="en-GB" dirty="0" err="1"/>
              <a:t>Senghenydd</a:t>
            </a:r>
            <a:r>
              <a:rPr lang="en-GB" dirty="0"/>
              <a:t> memorial 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Focus in cynefin 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Community walks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72876" y="1324862"/>
            <a:ext cx="3911769" cy="233031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/>
              <a:t>Welsh and MFL:</a:t>
            </a:r>
          </a:p>
          <a:p>
            <a:pPr algn="ctr"/>
            <a:r>
              <a:rPr lang="en-GB" dirty="0" err="1"/>
              <a:t>Ble</a:t>
            </a:r>
            <a:r>
              <a:rPr lang="en-GB" dirty="0"/>
              <a:t> </a:t>
            </a:r>
            <a:r>
              <a:rPr lang="en-GB" dirty="0" err="1"/>
              <a:t>wyt</a:t>
            </a:r>
            <a:r>
              <a:rPr lang="en-GB" dirty="0"/>
              <a:t> </a:t>
            </a:r>
            <a:r>
              <a:rPr lang="en-GB" dirty="0" err="1"/>
              <a:t>ti’n</a:t>
            </a:r>
            <a:r>
              <a:rPr lang="en-GB" dirty="0"/>
              <a:t> </a:t>
            </a:r>
            <a:r>
              <a:rPr lang="en-GB" dirty="0" err="1"/>
              <a:t>byw</a:t>
            </a:r>
            <a:r>
              <a:rPr lang="en-GB" dirty="0"/>
              <a:t>? </a:t>
            </a:r>
            <a:r>
              <a:rPr lang="en-GB" dirty="0" err="1"/>
              <a:t>Dw</a:t>
            </a:r>
            <a:r>
              <a:rPr lang="en-GB" dirty="0"/>
              <a:t> </a:t>
            </a:r>
            <a:r>
              <a:rPr lang="en-GB" dirty="0" err="1"/>
              <a:t>i’n</a:t>
            </a:r>
            <a:r>
              <a:rPr lang="en-GB" dirty="0"/>
              <a:t> </a:t>
            </a:r>
            <a:r>
              <a:rPr lang="en-GB" dirty="0" err="1"/>
              <a:t>byw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…. </a:t>
            </a:r>
          </a:p>
          <a:p>
            <a:pPr algn="ctr"/>
            <a:r>
              <a:rPr lang="en-GB" dirty="0" err="1"/>
              <a:t>Criw</a:t>
            </a:r>
            <a:r>
              <a:rPr lang="en-GB" dirty="0"/>
              <a:t> </a:t>
            </a:r>
            <a:r>
              <a:rPr lang="en-GB" dirty="0" err="1"/>
              <a:t>Cymraeg</a:t>
            </a:r>
            <a:r>
              <a:rPr lang="en-GB" dirty="0"/>
              <a:t> </a:t>
            </a:r>
          </a:p>
          <a:p>
            <a:pPr algn="ctr"/>
            <a:r>
              <a:rPr lang="en-GB" dirty="0"/>
              <a:t>St David’s Day celebrations </a:t>
            </a:r>
            <a:r>
              <a:rPr lang="en-GB" b="1" u="sng" dirty="0"/>
              <a:t> </a:t>
            </a:r>
          </a:p>
          <a:p>
            <a:pPr algn="ctr"/>
            <a:r>
              <a:rPr lang="en-GB" dirty="0"/>
              <a:t>Incidental Welsh used in classroom and around the school</a:t>
            </a:r>
          </a:p>
          <a:p>
            <a:pPr algn="ctr"/>
            <a:r>
              <a:rPr lang="en-GB" dirty="0"/>
              <a:t>Spanish and French learnt as MFL language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115369" y="15023930"/>
            <a:ext cx="3198837" cy="1730529"/>
          </a:xfrm>
          <a:prstGeom prst="roundRect">
            <a:avLst/>
          </a:prstGeom>
          <a:solidFill>
            <a:srgbClr val="FFFF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tx1"/>
                </a:solidFill>
              </a:rPr>
              <a:t>The School Ethos links: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UNCRC Rights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Eco Week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School Pupil Voice Groups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Pupil driven curriculum and classroom areas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282897" y="14822219"/>
            <a:ext cx="2791631" cy="21578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/>
              <a:t>DCF: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Seesaw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Pupil researching and saving their own work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Google maps to explore local and national areas 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11811" y="1147501"/>
            <a:ext cx="7295895" cy="332534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/>
              <a:t>Aims of Humanities at </a:t>
            </a:r>
            <a:r>
              <a:rPr lang="en-GB" b="1" u="sng" dirty="0" err="1"/>
              <a:t>Cwmaber</a:t>
            </a:r>
            <a:r>
              <a:rPr lang="en-GB" dirty="0"/>
              <a:t>: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Personal and effective to our pupils 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Experiences and gain knowledge allowing them to become ethically informed citizens 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Importance of the local area and wider world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Creating links with other </a:t>
            </a:r>
            <a:r>
              <a:rPr lang="en-GB" dirty="0" err="1"/>
              <a:t>AoLEs</a:t>
            </a:r>
            <a:r>
              <a:rPr lang="en-GB" dirty="0"/>
              <a:t> creating a holistic approach to learning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Exploring differences and similarities between themselves and others</a:t>
            </a:r>
          </a:p>
          <a:p>
            <a:pPr algn="ctr"/>
            <a:r>
              <a:rPr lang="en-GB" dirty="0"/>
              <a:t>. Creates pupils who are eager to explore the world in respectful ways</a:t>
            </a:r>
          </a:p>
          <a:p>
            <a:pPr marL="285730" indent="-285730" algn="ctr">
              <a:buFont typeface="Arial" panose="020B0604020202020204" pitchFamily="34" charset="0"/>
              <a:buChar char="•"/>
            </a:pPr>
            <a:r>
              <a:rPr lang="en-GB" dirty="0"/>
              <a:t>Develop a strong sense of cynefin and explore what cynefin means for each pupil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505467"/>
              </p:ext>
            </p:extLst>
          </p:nvPr>
        </p:nvGraphicFramePr>
        <p:xfrm>
          <a:off x="211810" y="4714657"/>
          <a:ext cx="7295895" cy="3521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1927">
                  <a:extLst>
                    <a:ext uri="{9D8B030D-6E8A-4147-A177-3AD203B41FA5}">
                      <a16:colId xmlns:a16="http://schemas.microsoft.com/office/drawing/2014/main" val="3954146946"/>
                    </a:ext>
                  </a:extLst>
                </a:gridCol>
                <a:gridCol w="4953968">
                  <a:extLst>
                    <a:ext uri="{9D8B030D-6E8A-4147-A177-3AD203B41FA5}">
                      <a16:colId xmlns:a16="http://schemas.microsoft.com/office/drawing/2014/main" val="1306118805"/>
                    </a:ext>
                  </a:extLst>
                </a:gridCol>
              </a:tblGrid>
              <a:tr h="529787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  <a:r>
                        <a:rPr lang="en-GB" sz="2800" baseline="0" dirty="0"/>
                        <a:t>  Purposes</a:t>
                      </a:r>
                      <a:endParaRPr lang="en-GB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1707439"/>
                  </a:ext>
                </a:extLst>
              </a:tr>
              <a:tr h="529787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Ambitious</a:t>
                      </a:r>
                      <a:r>
                        <a:rPr lang="en-GB" sz="1400" b="1" baseline="0" dirty="0">
                          <a:solidFill>
                            <a:schemeClr val="tx1"/>
                          </a:solidFill>
                        </a:rPr>
                        <a:t> Capable Learners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I can use my digital</a:t>
                      </a:r>
                      <a:r>
                        <a:rPr lang="en-GB" sz="1400" baseline="0" dirty="0"/>
                        <a:t> skills to find out information </a:t>
                      </a:r>
                    </a:p>
                    <a:p>
                      <a:r>
                        <a:rPr lang="en-GB" sz="1400" baseline="0" dirty="0"/>
                        <a:t>I can research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8926949"/>
                  </a:ext>
                </a:extLst>
              </a:tr>
              <a:tr h="529787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Healthy</a:t>
                      </a:r>
                      <a:r>
                        <a:rPr lang="en-GB" sz="1400" b="1" baseline="0" dirty="0">
                          <a:solidFill>
                            <a:schemeClr val="tx1"/>
                          </a:solidFill>
                        </a:rPr>
                        <a:t> Confident Individuals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My friends</a:t>
                      </a:r>
                      <a:r>
                        <a:rPr lang="en-GB" sz="1400" baseline="0" dirty="0"/>
                        <a:t> and I trust and respect each other. </a:t>
                      </a:r>
                    </a:p>
                    <a:p>
                      <a:r>
                        <a:rPr lang="en-GB" sz="1400" baseline="0" dirty="0"/>
                        <a:t>I can say what is important to 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1176796"/>
                  </a:ext>
                </a:extLst>
              </a:tr>
              <a:tr h="529787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Enterprising Creative Contributors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I can take part in new activities</a:t>
                      </a:r>
                      <a:r>
                        <a:rPr lang="en-GB" sz="1400" baseline="0" dirty="0"/>
                        <a:t> and opportunities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1407726"/>
                  </a:ext>
                </a:extLst>
              </a:tr>
              <a:tr h="1402377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Ethical Informed Citizens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I get involved in things</a:t>
                      </a:r>
                      <a:r>
                        <a:rPr lang="en-GB" sz="1400" baseline="0" dirty="0"/>
                        <a:t> in the news</a:t>
                      </a:r>
                    </a:p>
                    <a:p>
                      <a:r>
                        <a:rPr lang="en-GB" sz="1400" baseline="0" dirty="0"/>
                        <a:t>I know about my right and give my views</a:t>
                      </a:r>
                    </a:p>
                    <a:p>
                      <a:r>
                        <a:rPr lang="en-GB" sz="1400" baseline="0" dirty="0"/>
                        <a:t>I know my actions can affect others</a:t>
                      </a:r>
                    </a:p>
                    <a:p>
                      <a:r>
                        <a:rPr lang="en-GB" sz="1400" baseline="0" dirty="0"/>
                        <a:t>I learn about my community and the world, now and in the past</a:t>
                      </a:r>
                    </a:p>
                    <a:p>
                      <a:r>
                        <a:rPr lang="en-GB" sz="1400" baseline="0" dirty="0"/>
                        <a:t>I respect and enjoy the way all people are different</a:t>
                      </a:r>
                    </a:p>
                    <a:p>
                      <a:r>
                        <a:rPr lang="en-GB" sz="1400" baseline="0" dirty="0"/>
                        <a:t>I want to do my bit to save the planet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736366"/>
                  </a:ext>
                </a:extLst>
              </a:tr>
            </a:tbl>
          </a:graphicData>
        </a:graphic>
      </p:graphicFrame>
      <p:pic>
        <p:nvPicPr>
          <p:cNvPr id="1026" name="Picture 2" descr="Cwmaber Infants (@cwmaberinfants) / X">
            <a:extLst>
              <a:ext uri="{FF2B5EF4-FFF2-40B4-BE49-F238E27FC236}">
                <a16:creationId xmlns:a16="http://schemas.microsoft.com/office/drawing/2014/main" id="{65D96DD4-8FD4-4A9F-9B34-AF0DFE979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4913" y="148596"/>
            <a:ext cx="909783" cy="909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wmaber Junior School (Fees &amp; Reviews) Caerphilly, United Kingdom, Wales,  Brynhafod Rd, Abertridwr">
            <a:extLst>
              <a:ext uri="{FF2B5EF4-FFF2-40B4-BE49-F238E27FC236}">
                <a16:creationId xmlns:a16="http://schemas.microsoft.com/office/drawing/2014/main" id="{F5CF13FE-F12C-426C-A258-A9E7A1FA92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2" t="9190" r="16857" b="10238"/>
          <a:stretch/>
        </p:blipFill>
        <p:spPr bwMode="auto">
          <a:xfrm>
            <a:off x="9818426" y="148596"/>
            <a:ext cx="762892" cy="92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96A2123-CA9E-4F16-A5E6-38951B205D6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108733"/>
            <a:ext cx="673596" cy="621135"/>
          </a:xfrm>
          <a:prstGeom prst="rect">
            <a:avLst/>
          </a:prstGeom>
          <a:noFill/>
          <a:ln>
            <a:noFill/>
          </a:ln>
          <a:effectLst>
            <a:outerShdw dist="139700" dir="2700000" algn="ctr" rotWithShape="0">
              <a:srgbClr val="000000">
                <a:alpha val="64999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81C174E-708B-4054-8ECC-126CB966A12E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35" y="5613128"/>
            <a:ext cx="673596" cy="759578"/>
          </a:xfrm>
          <a:prstGeom prst="rect">
            <a:avLst/>
          </a:prstGeom>
          <a:noFill/>
          <a:ln>
            <a:noFill/>
          </a:ln>
          <a:effectLst>
            <a:outerShdw dist="139700" dir="2700000" algn="ctr" rotWithShape="0">
              <a:srgbClr val="000000">
                <a:alpha val="64999"/>
              </a:srgb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F409667-33A2-44C1-8E2A-165CCE64F542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075" y="6745078"/>
            <a:ext cx="745085" cy="759578"/>
          </a:xfrm>
          <a:prstGeom prst="rect">
            <a:avLst/>
          </a:prstGeom>
          <a:noFill/>
          <a:ln>
            <a:noFill/>
          </a:ln>
          <a:effectLst>
            <a:outerShdw dist="139700" dir="2700000" algn="ctr" rotWithShape="0">
              <a:srgbClr val="000000">
                <a:alpha val="64999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DF465C5-2E0C-48C3-80A6-C500A66DC991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835" y="6194778"/>
            <a:ext cx="673596" cy="667646"/>
          </a:xfrm>
          <a:prstGeom prst="rect">
            <a:avLst/>
          </a:prstGeom>
          <a:noFill/>
          <a:ln>
            <a:noFill/>
          </a:ln>
          <a:effectLst>
            <a:outerShdw dist="139700" dir="2700000" algn="ctr" rotWithShape="0">
              <a:srgbClr val="000000">
                <a:alpha val="64999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25CFA0-8078-AF1D-50BD-EA640E8F48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5066" y="295874"/>
            <a:ext cx="1637297" cy="8188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313366D-5177-B7E0-D6C6-E3375E1350C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937541">
            <a:off x="3477340" y="8589128"/>
            <a:ext cx="5044392" cy="108225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5528045-F5B3-0265-1241-9BE1E4996A13}"/>
              </a:ext>
            </a:extLst>
          </p:cNvPr>
          <p:cNvSpPr/>
          <p:nvPr/>
        </p:nvSpPr>
        <p:spPr>
          <a:xfrm>
            <a:off x="286878" y="8206923"/>
            <a:ext cx="3346927" cy="93423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Our Values</a:t>
            </a:r>
          </a:p>
        </p:txBody>
      </p:sp>
      <p:pic>
        <p:nvPicPr>
          <p:cNvPr id="20" name="Picture 19" descr="A screenshot of a computer&#10;&#10;Description automatically generated">
            <a:extLst>
              <a:ext uri="{FF2B5EF4-FFF2-40B4-BE49-F238E27FC236}">
                <a16:creationId xmlns:a16="http://schemas.microsoft.com/office/drawing/2014/main" id="{2683098B-EF0D-E79F-82D5-453815907AE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72875" y="5659664"/>
            <a:ext cx="3980044" cy="2207169"/>
          </a:xfrm>
          <a:prstGeom prst="roundRect">
            <a:avLst>
              <a:gd name="adj" fmla="val 16667"/>
            </a:avLst>
          </a:prstGeom>
          <a:ln w="28575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01F9C288-9FCB-14B9-92AC-DFC6DE4C3387}"/>
              </a:ext>
            </a:extLst>
          </p:cNvPr>
          <p:cNvSpPr/>
          <p:nvPr/>
        </p:nvSpPr>
        <p:spPr>
          <a:xfrm>
            <a:off x="7972875" y="3701680"/>
            <a:ext cx="3843494" cy="17761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Curriculum Design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0842E80E-F01F-FA65-B645-6980DADC7438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191368">
            <a:off x="4063427" y="9808192"/>
            <a:ext cx="3434583" cy="20213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5FC86D32-D2C1-7A1C-52BE-96D72C387A6F}"/>
              </a:ext>
            </a:extLst>
          </p:cNvPr>
          <p:cNvSpPr/>
          <p:nvPr/>
        </p:nvSpPr>
        <p:spPr>
          <a:xfrm>
            <a:off x="8041150" y="8070490"/>
            <a:ext cx="3843494" cy="17761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Curriculum Cycle</a:t>
            </a:r>
          </a:p>
        </p:txBody>
      </p:sp>
      <p:pic>
        <p:nvPicPr>
          <p:cNvPr id="24" name="Picture 23" descr="Valentine Love Spoon : Welsh Love Spoons">
            <a:extLst>
              <a:ext uri="{FF2B5EF4-FFF2-40B4-BE49-F238E27FC236}">
                <a16:creationId xmlns:a16="http://schemas.microsoft.com/office/drawing/2014/main" id="{CD4C18E7-9639-8580-EE6B-130C26612D2C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79" t="7175" r="19567" b="7615"/>
          <a:stretch/>
        </p:blipFill>
        <p:spPr bwMode="auto">
          <a:xfrm>
            <a:off x="436318" y="13730356"/>
            <a:ext cx="890706" cy="29697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CCA63D9-EE1D-600B-665D-A1CC0ABF7BEB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56801" y="15349621"/>
            <a:ext cx="2172468" cy="14666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 descr="Eco-Schools - BBC Teach">
            <a:extLst>
              <a:ext uri="{FF2B5EF4-FFF2-40B4-BE49-F238E27FC236}">
                <a16:creationId xmlns:a16="http://schemas.microsoft.com/office/drawing/2014/main" id="{846AA230-DEE1-E68D-5CAF-58E1F141B1A4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996" r="-936" b="10685"/>
          <a:stretch/>
        </p:blipFill>
        <p:spPr bwMode="auto">
          <a:xfrm>
            <a:off x="1804711" y="13510384"/>
            <a:ext cx="1804485" cy="173052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8" name="Picture 27" descr="Rights Respecting School Award | Dunbar Primary School: P6 learning log">
            <a:extLst>
              <a:ext uri="{FF2B5EF4-FFF2-40B4-BE49-F238E27FC236}">
                <a16:creationId xmlns:a16="http://schemas.microsoft.com/office/drawing/2014/main" id="{D17FB200-DAA3-C740-4ACA-3E8ADB47C54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883" y="15086742"/>
            <a:ext cx="1371530" cy="14104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1105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72204b3-06ab-4e72-815f-7f46a98ad28d">
      <Terms xmlns="http://schemas.microsoft.com/office/infopath/2007/PartnerControls"/>
    </lcf76f155ced4ddcb4097134ff3c332f>
    <TaxCatchAll xmlns="d85520b2-39b8-4585-9a46-e3305d3560e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51E961EFFB66648A447B20FF91247C2" ma:contentTypeVersion="15" ma:contentTypeDescription="Create a new document." ma:contentTypeScope="" ma:versionID="ce9214d8d53193ef2fc78e4fdd49dc5d">
  <xsd:schema xmlns:xsd="http://www.w3.org/2001/XMLSchema" xmlns:xs="http://www.w3.org/2001/XMLSchema" xmlns:p="http://schemas.microsoft.com/office/2006/metadata/properties" xmlns:ns2="372204b3-06ab-4e72-815f-7f46a98ad28d" xmlns:ns3="d85520b2-39b8-4585-9a46-e3305d3560e8" targetNamespace="http://schemas.microsoft.com/office/2006/metadata/properties" ma:root="true" ma:fieldsID="be8fb9473eacc377131d8bb378d0c0b9" ns2:_="" ns3:_="">
    <xsd:import namespace="372204b3-06ab-4e72-815f-7f46a98ad28d"/>
    <xsd:import namespace="d85520b2-39b8-4585-9a46-e3305d3560e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2204b3-06ab-4e72-815f-7f46a98ad28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5520b2-39b8-4585-9a46-e3305d3560e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7" nillable="true" ma:displayName="Taxonomy Catch All Column" ma:hidden="true" ma:list="{6701ce1e-f0d4-48cf-8315-591c5c8241fd}" ma:internalName="TaxCatchAll" ma:showField="CatchAllData" ma:web="d85520b2-39b8-4585-9a46-e3305d3560e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B00CDD0-143E-45CB-845C-0556E6A8B58F}">
  <ds:schemaRefs>
    <ds:schemaRef ds:uri="http://schemas.microsoft.com/office/2006/metadata/properties"/>
    <ds:schemaRef ds:uri="http://schemas.microsoft.com/office/infopath/2007/PartnerControls"/>
    <ds:schemaRef ds:uri="372204b3-06ab-4e72-815f-7f46a98ad28d"/>
    <ds:schemaRef ds:uri="d85520b2-39b8-4585-9a46-e3305d3560e8"/>
  </ds:schemaRefs>
</ds:datastoreItem>
</file>

<file path=customXml/itemProps2.xml><?xml version="1.0" encoding="utf-8"?>
<ds:datastoreItem xmlns:ds="http://schemas.openxmlformats.org/officeDocument/2006/customXml" ds:itemID="{DEF97131-59D5-488B-9C09-0F367842A6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72204b3-06ab-4e72-815f-7f46a98ad28d"/>
    <ds:schemaRef ds:uri="d85520b2-39b8-4585-9a46-e3305d3560e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380B02E-3CDB-4816-9720-DD8367F1341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2552</TotalTime>
  <Words>411</Words>
  <Application>Microsoft Office PowerPoint</Application>
  <PresentationFormat>Custom</PresentationFormat>
  <Paragraphs>66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Caerphilly CBC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Boanas (Infant)</dc:creator>
  <cp:lastModifiedBy>A Boanas</cp:lastModifiedBy>
  <cp:revision>19</cp:revision>
  <dcterms:created xsi:type="dcterms:W3CDTF">2023-11-21T17:45:07Z</dcterms:created>
  <dcterms:modified xsi:type="dcterms:W3CDTF">2024-04-06T16:40:19Z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0x010100051E961EFFB66648A447B20FF91247C2</vt:lpwstr>
  </property>
  <property fmtid="{D5CDD505-2E9C-101B-9397-08002B2CF9AE}" pid="3" name="MediaServiceImageTags">
    <vt:lpwstr/>
  </property>
</Properties>
</file>