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7" r:id="rId4"/>
    <p:sldId id="269" r:id="rId5"/>
    <p:sldId id="258" r:id="rId6"/>
    <p:sldId id="262" r:id="rId7"/>
    <p:sldId id="264" r:id="rId8"/>
    <p:sldId id="259" r:id="rId9"/>
    <p:sldId id="260" r:id="rId10"/>
    <p:sldId id="268" r:id="rId11"/>
    <p:sldId id="26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984" y="19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574D0D-823E-49D7-B067-FA5A3A1A1A5A}"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C12CB4-BEB7-48C8-B7B0-7E57E31DE155}"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574D0D-823E-49D7-B067-FA5A3A1A1A5A}"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C12CB4-BEB7-48C8-B7B0-7E57E31DE155}"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A4574D0D-823E-49D7-B067-FA5A3A1A1A5A}"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C12CB4-BEB7-48C8-B7B0-7E57E31DE155}"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4574D0D-823E-49D7-B067-FA5A3A1A1A5A}" type="datetimeFigureOut">
              <a:rPr lang="en-GB" smtClean="0"/>
              <a:t>01/07/2020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C12CB4-BEB7-48C8-B7B0-7E57E31DE155}"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4574D0D-823E-49D7-B067-FA5A3A1A1A5A}" type="datetimeFigureOut">
              <a:rPr lang="en-GB" smtClean="0"/>
              <a:t>01/07/2020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5C12CB4-BEB7-48C8-B7B0-7E57E31DE155}"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4574D0D-823E-49D7-B067-FA5A3A1A1A5A}" type="datetimeFigureOut">
              <a:rPr lang="en-GB" smtClean="0"/>
              <a:t>01/07/2020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5C12CB4-BEB7-48C8-B7B0-7E57E31DE15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574D0D-823E-49D7-B067-FA5A3A1A1A5A}" type="datetimeFigureOut">
              <a:rPr lang="en-GB" smtClean="0"/>
              <a:t>01/07/2020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5C12CB4-BEB7-48C8-B7B0-7E57E31DE15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A4574D0D-823E-49D7-B067-FA5A3A1A1A5A}" type="datetimeFigureOut">
              <a:rPr lang="en-GB" smtClean="0"/>
              <a:t>01/07/2020</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C5C12CB4-BEB7-48C8-B7B0-7E57E31DE155}"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574D0D-823E-49D7-B067-FA5A3A1A1A5A}" type="datetimeFigureOut">
              <a:rPr lang="en-GB" smtClean="0"/>
              <a:t>01/07/2020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C12CB4-BEB7-48C8-B7B0-7E57E31DE155}"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574D0D-823E-49D7-B067-FA5A3A1A1A5A}"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C12CB4-BEB7-48C8-B7B0-7E57E31DE15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574D0D-823E-49D7-B067-FA5A3A1A1A5A}"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C12CB4-BEB7-48C8-B7B0-7E57E31DE15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A4574D0D-823E-49D7-B067-FA5A3A1A1A5A}" type="datetimeFigureOut">
              <a:rPr lang="en-GB" smtClean="0"/>
              <a:t>01/07/2020</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C5C12CB4-BEB7-48C8-B7B0-7E57E31DE155}"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microsoft.com/office/2007/relationships/hdphoto" Target="../media/hdphoto1.wdp"/><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image" Target="../media/image3.png"/><Relationship Id="rId16"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1.jp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25.gif"/><Relationship Id="rId5" Type="http://schemas.openxmlformats.org/officeDocument/2006/relationships/image" Target="../media/image24.png"/><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mailto:cmaja@caerphilly.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1337879"/>
            <a:ext cx="5472608" cy="1702160"/>
          </a:xfrm>
        </p:spPr>
        <p:txBody>
          <a:bodyPr>
            <a:noAutofit/>
          </a:bodyPr>
          <a:lstStyle/>
          <a:p>
            <a:r>
              <a:rPr lang="en-GB" sz="6600" b="1" dirty="0" smtClean="0">
                <a:latin typeface="Comic Sans MS" panose="030F0702030302020204" pitchFamily="66" charset="0"/>
              </a:rPr>
              <a:t>Welcome</a:t>
            </a:r>
            <a:endParaRPr lang="en-GB" sz="6600" b="1" dirty="0">
              <a:latin typeface="Comic Sans MS" panose="030F0702030302020204" pitchFamily="66" charset="0"/>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395536" y="350818"/>
            <a:ext cx="2376264" cy="2376264"/>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59832" y="3164176"/>
            <a:ext cx="4667982" cy="3500987"/>
          </a:xfrm>
          <a:prstGeom prst="rect">
            <a:avLst/>
          </a:prstGeom>
        </p:spPr>
      </p:pic>
      <p:pic>
        <p:nvPicPr>
          <p:cNvPr id="3074" name="Picture 2" descr="http://learn.caerphilly.org.uk/ysgoliforbach/file.php/1/Croeso_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5776" y="260648"/>
            <a:ext cx="6336704" cy="1755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074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80">
                                          <p:stCondLst>
                                            <p:cond delay="0"/>
                                          </p:stCondLst>
                                        </p:cTn>
                                        <p:tgtEl>
                                          <p:spTgt spid="5"/>
                                        </p:tgtEl>
                                      </p:cBhvr>
                                    </p:animEffect>
                                    <p:anim calcmode="lin" valueType="num">
                                      <p:cBhvr>
                                        <p:cTn id="1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4" dur="26">
                                          <p:stCondLst>
                                            <p:cond delay="650"/>
                                          </p:stCondLst>
                                        </p:cTn>
                                        <p:tgtEl>
                                          <p:spTgt spid="5"/>
                                        </p:tgtEl>
                                      </p:cBhvr>
                                      <p:to x="100000" y="60000"/>
                                    </p:animScale>
                                    <p:animScale>
                                      <p:cBhvr>
                                        <p:cTn id="25" dur="166" decel="50000">
                                          <p:stCondLst>
                                            <p:cond delay="676"/>
                                          </p:stCondLst>
                                        </p:cTn>
                                        <p:tgtEl>
                                          <p:spTgt spid="5"/>
                                        </p:tgtEl>
                                      </p:cBhvr>
                                      <p:to x="100000" y="100000"/>
                                    </p:animScale>
                                    <p:animScale>
                                      <p:cBhvr>
                                        <p:cTn id="26" dur="26">
                                          <p:stCondLst>
                                            <p:cond delay="1312"/>
                                          </p:stCondLst>
                                        </p:cTn>
                                        <p:tgtEl>
                                          <p:spTgt spid="5"/>
                                        </p:tgtEl>
                                      </p:cBhvr>
                                      <p:to x="100000" y="80000"/>
                                    </p:animScale>
                                    <p:animScale>
                                      <p:cBhvr>
                                        <p:cTn id="27" dur="166" decel="50000">
                                          <p:stCondLst>
                                            <p:cond delay="1338"/>
                                          </p:stCondLst>
                                        </p:cTn>
                                        <p:tgtEl>
                                          <p:spTgt spid="5"/>
                                        </p:tgtEl>
                                      </p:cBhvr>
                                      <p:to x="100000" y="100000"/>
                                    </p:animScale>
                                    <p:animScale>
                                      <p:cBhvr>
                                        <p:cTn id="28" dur="26">
                                          <p:stCondLst>
                                            <p:cond delay="1642"/>
                                          </p:stCondLst>
                                        </p:cTn>
                                        <p:tgtEl>
                                          <p:spTgt spid="5"/>
                                        </p:tgtEl>
                                      </p:cBhvr>
                                      <p:to x="100000" y="90000"/>
                                    </p:animScale>
                                    <p:animScale>
                                      <p:cBhvr>
                                        <p:cTn id="29" dur="166" decel="50000">
                                          <p:stCondLst>
                                            <p:cond delay="1668"/>
                                          </p:stCondLst>
                                        </p:cTn>
                                        <p:tgtEl>
                                          <p:spTgt spid="5"/>
                                        </p:tgtEl>
                                      </p:cBhvr>
                                      <p:to x="100000" y="100000"/>
                                    </p:animScale>
                                    <p:animScale>
                                      <p:cBhvr>
                                        <p:cTn id="30" dur="26">
                                          <p:stCondLst>
                                            <p:cond delay="1808"/>
                                          </p:stCondLst>
                                        </p:cTn>
                                        <p:tgtEl>
                                          <p:spTgt spid="5"/>
                                        </p:tgtEl>
                                      </p:cBhvr>
                                      <p:to x="100000" y="95000"/>
                                    </p:animScale>
                                    <p:animScale>
                                      <p:cBhvr>
                                        <p:cTn id="31"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55776" y="541659"/>
            <a:ext cx="4784444" cy="1998062"/>
          </a:xfrm>
        </p:spPr>
        <p:txBody>
          <a:bodyPr>
            <a:noAutofit/>
          </a:bodyPr>
          <a:lstStyle/>
          <a:p>
            <a:pPr algn="ctr"/>
            <a:r>
              <a:rPr lang="en-GB" b="1" dirty="0" smtClean="0">
                <a:latin typeface="Comic Sans MS" panose="030F0702030302020204" pitchFamily="66" charset="0"/>
              </a:rPr>
              <a:t>Working together to be the best we can be.</a:t>
            </a:r>
            <a:r>
              <a:rPr lang="en-GB" dirty="0" smtClean="0">
                <a:solidFill>
                  <a:srgbClr val="FF0000"/>
                </a:solidFill>
              </a:rPr>
              <a:t/>
            </a:r>
            <a:br>
              <a:rPr lang="en-GB" dirty="0" smtClean="0">
                <a:solidFill>
                  <a:srgbClr val="FF0000"/>
                </a:solidFill>
              </a:rPr>
            </a:br>
            <a:r>
              <a:rPr lang="en-GB" sz="1400" dirty="0">
                <a:solidFill>
                  <a:srgbClr val="FF0000"/>
                </a:solidFill>
              </a:rPr>
              <a:t/>
            </a:r>
            <a:br>
              <a:rPr lang="en-GB" sz="1400" dirty="0">
                <a:solidFill>
                  <a:srgbClr val="FF0000"/>
                </a:solidFill>
              </a:rPr>
            </a:br>
            <a:endParaRPr lang="en-GB" sz="1400" dirty="0">
              <a:solidFill>
                <a:srgbClr val="FF0000"/>
              </a:solidFill>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179512" y="188640"/>
            <a:ext cx="2376264" cy="2376264"/>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51720" y="2276872"/>
            <a:ext cx="5748131" cy="4311098"/>
          </a:xfrm>
          <a:prstGeom prst="rect">
            <a:avLst/>
          </a:prstGeom>
        </p:spPr>
      </p:pic>
    </p:spTree>
    <p:extLst>
      <p:ext uri="{BB962C8B-B14F-4D97-AF65-F5344CB8AC3E}">
        <p14:creationId xmlns:p14="http://schemas.microsoft.com/office/powerpoint/2010/main" val="375588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395536" y="350818"/>
            <a:ext cx="2376264" cy="2376264"/>
          </a:xfrm>
          <a:prstGeom prst="rect">
            <a:avLst/>
          </a:prstGeom>
        </p:spPr>
      </p:pic>
      <p:sp>
        <p:nvSpPr>
          <p:cNvPr id="2" name="Rectangle 1"/>
          <p:cNvSpPr/>
          <p:nvPr/>
        </p:nvSpPr>
        <p:spPr>
          <a:xfrm>
            <a:off x="2428003" y="1757586"/>
            <a:ext cx="6480720" cy="2308324"/>
          </a:xfrm>
          <a:prstGeom prst="rect">
            <a:avLst/>
          </a:prstGeom>
        </p:spPr>
        <p:txBody>
          <a:bodyPr wrap="square">
            <a:spAutoFit/>
          </a:bodyPr>
          <a:lstStyle/>
          <a:p>
            <a:pPr algn="just">
              <a:defRPr/>
            </a:pPr>
            <a:r>
              <a:rPr lang="en-GB" sz="2400" dirty="0">
                <a:latin typeface="Comic Sans MS" panose="030F0702030302020204" pitchFamily="66" charset="0"/>
              </a:rPr>
              <a:t>The aim of this </a:t>
            </a:r>
            <a:r>
              <a:rPr lang="en-GB" sz="2400" dirty="0" err="1" smtClean="0">
                <a:latin typeface="Comic Sans MS" panose="030F0702030302020204" pitchFamily="66" charset="0"/>
              </a:rPr>
              <a:t>powerpoint</a:t>
            </a:r>
            <a:r>
              <a:rPr lang="en-GB" sz="2400" dirty="0" smtClean="0">
                <a:latin typeface="Comic Sans MS" panose="030F0702030302020204" pitchFamily="66" charset="0"/>
              </a:rPr>
              <a:t> is </a:t>
            </a:r>
            <a:r>
              <a:rPr lang="en-GB" sz="2400" dirty="0">
                <a:latin typeface="Comic Sans MS" panose="030F0702030302020204" pitchFamily="66" charset="0"/>
              </a:rPr>
              <a:t>to inform you of the </a:t>
            </a:r>
            <a:r>
              <a:rPr lang="en-GB" sz="2400" dirty="0" smtClean="0">
                <a:latin typeface="Comic Sans MS" panose="030F0702030302020204" pitchFamily="66" charset="0"/>
              </a:rPr>
              <a:t>changes that </a:t>
            </a:r>
            <a:r>
              <a:rPr lang="en-GB" sz="2400" dirty="0">
                <a:latin typeface="Comic Sans MS" panose="030F0702030302020204" pitchFamily="66" charset="0"/>
              </a:rPr>
              <a:t>occur in Year 3, in order to make the transition from the Infants to the Juniors run smoothly and not cause too much anxiety for both Parent and Child!</a:t>
            </a:r>
          </a:p>
        </p:txBody>
      </p:sp>
      <p:sp>
        <p:nvSpPr>
          <p:cNvPr id="3" name="Rectangle 2"/>
          <p:cNvSpPr/>
          <p:nvPr/>
        </p:nvSpPr>
        <p:spPr>
          <a:xfrm>
            <a:off x="2514934" y="5401751"/>
            <a:ext cx="6306859" cy="1200329"/>
          </a:xfrm>
          <a:prstGeom prst="rect">
            <a:avLst/>
          </a:prstGeom>
        </p:spPr>
        <p:txBody>
          <a:bodyPr wrap="square">
            <a:spAutoFit/>
          </a:bodyPr>
          <a:lstStyle/>
          <a:p>
            <a:pPr algn="just">
              <a:defRPr/>
            </a:pPr>
            <a:r>
              <a:rPr lang="en-GB" sz="2400" dirty="0">
                <a:latin typeface="Comic Sans MS" panose="030F0702030302020204" pitchFamily="66" charset="0"/>
              </a:rPr>
              <a:t>The emphasis in Year 3 is on growing independence and responsibility both in school and when completing homework</a:t>
            </a:r>
            <a:r>
              <a:rPr lang="en-GB" sz="2400" dirty="0"/>
              <a:t>.</a:t>
            </a:r>
          </a:p>
        </p:txBody>
      </p:sp>
      <p:sp>
        <p:nvSpPr>
          <p:cNvPr id="5" name="TextBox 4"/>
          <p:cNvSpPr txBox="1"/>
          <p:nvPr/>
        </p:nvSpPr>
        <p:spPr>
          <a:xfrm>
            <a:off x="2915816" y="764704"/>
            <a:ext cx="6048672" cy="584775"/>
          </a:xfrm>
          <a:prstGeom prst="rect">
            <a:avLst/>
          </a:prstGeom>
          <a:noFill/>
        </p:spPr>
        <p:txBody>
          <a:bodyPr wrap="square" rtlCol="0">
            <a:spAutoFit/>
          </a:bodyPr>
          <a:lstStyle/>
          <a:p>
            <a:r>
              <a:rPr lang="en-GB" sz="3200" dirty="0" smtClean="0">
                <a:latin typeface="Comic Sans MS" panose="030F0702030302020204" pitchFamily="66" charset="0"/>
              </a:rPr>
              <a:t>Welcome To Cwmaber Juniors</a:t>
            </a:r>
            <a:endParaRPr lang="en-GB" sz="3200" dirty="0">
              <a:latin typeface="Comic Sans MS" panose="030F0702030302020204" pitchFamily="66" charset="0"/>
            </a:endParaRPr>
          </a:p>
        </p:txBody>
      </p:sp>
      <p:pic>
        <p:nvPicPr>
          <p:cNvPr id="6" name="Picture 2" descr="https://christiantheology.files.wordpress.com/2014/06/preschool-children-playing-clip-art-i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670" y="3868121"/>
            <a:ext cx="9070330" cy="1513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4135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365760"/>
            <a:ext cx="6940252" cy="686976"/>
          </a:xfrm>
        </p:spPr>
        <p:txBody>
          <a:bodyPr/>
          <a:lstStyle/>
          <a:p>
            <a:pPr algn="ctr"/>
            <a:r>
              <a:rPr lang="en-GB" dirty="0" smtClean="0">
                <a:latin typeface="Comic Sans MS" panose="030F0702030302020204" pitchFamily="66" charset="0"/>
              </a:rPr>
              <a:t>Meet THE STAFF</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22067" y="116632"/>
            <a:ext cx="2677725" cy="2520280"/>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5510" y="5021318"/>
            <a:ext cx="929553" cy="1118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5054140"/>
            <a:ext cx="864096" cy="1073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9990" y="2816061"/>
            <a:ext cx="881916" cy="1095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2765" y="5042501"/>
            <a:ext cx="887222" cy="1096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30100" y="1378629"/>
            <a:ext cx="727857" cy="966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09892" y="5043672"/>
            <a:ext cx="860612" cy="1076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43256" y="1412776"/>
            <a:ext cx="783279"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436" y="5050542"/>
            <a:ext cx="856266" cy="1069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703086" y="2819063"/>
            <a:ext cx="901362" cy="1118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52969" y="5073798"/>
            <a:ext cx="1001596" cy="1702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7" name="Picture 1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126535" y="3220614"/>
            <a:ext cx="822325"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8" name="Picture 14"/>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090300" y="4010606"/>
            <a:ext cx="793549" cy="996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9" name="Picture 1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248444" y="3976492"/>
            <a:ext cx="883396" cy="958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142072" y="2492896"/>
            <a:ext cx="1512168" cy="646331"/>
          </a:xfrm>
          <a:prstGeom prst="rect">
            <a:avLst/>
          </a:prstGeom>
          <a:noFill/>
        </p:spPr>
        <p:txBody>
          <a:bodyPr wrap="square" rtlCol="0">
            <a:spAutoFit/>
          </a:bodyPr>
          <a:lstStyle/>
          <a:p>
            <a:r>
              <a:rPr lang="en-GB" dirty="0" smtClean="0"/>
              <a:t>Mrs Davies </a:t>
            </a:r>
          </a:p>
          <a:p>
            <a:r>
              <a:rPr lang="en-GB" dirty="0" err="1" smtClean="0"/>
              <a:t>Headteacher</a:t>
            </a:r>
            <a:endParaRPr lang="en-GB" dirty="0"/>
          </a:p>
        </p:txBody>
      </p:sp>
      <p:sp>
        <p:nvSpPr>
          <p:cNvPr id="19" name="TextBox 18"/>
          <p:cNvSpPr txBox="1"/>
          <p:nvPr/>
        </p:nvSpPr>
        <p:spPr>
          <a:xfrm>
            <a:off x="5783144" y="2344857"/>
            <a:ext cx="1512168" cy="646331"/>
          </a:xfrm>
          <a:prstGeom prst="rect">
            <a:avLst/>
          </a:prstGeom>
          <a:noFill/>
        </p:spPr>
        <p:txBody>
          <a:bodyPr wrap="square" rtlCol="0">
            <a:spAutoFit/>
          </a:bodyPr>
          <a:lstStyle/>
          <a:p>
            <a:r>
              <a:rPr lang="en-GB" dirty="0" smtClean="0"/>
              <a:t>Miss Howells</a:t>
            </a:r>
          </a:p>
          <a:p>
            <a:r>
              <a:rPr lang="en-GB" dirty="0" smtClean="0"/>
              <a:t>Deputy Head</a:t>
            </a:r>
            <a:endParaRPr lang="en-GB" dirty="0"/>
          </a:p>
        </p:txBody>
      </p:sp>
      <p:sp>
        <p:nvSpPr>
          <p:cNvPr id="20" name="TextBox 19"/>
          <p:cNvSpPr txBox="1"/>
          <p:nvPr/>
        </p:nvSpPr>
        <p:spPr>
          <a:xfrm>
            <a:off x="149923" y="3927736"/>
            <a:ext cx="1512168" cy="646331"/>
          </a:xfrm>
          <a:prstGeom prst="rect">
            <a:avLst/>
          </a:prstGeom>
          <a:noFill/>
        </p:spPr>
        <p:txBody>
          <a:bodyPr wrap="square" rtlCol="0">
            <a:spAutoFit/>
          </a:bodyPr>
          <a:lstStyle/>
          <a:p>
            <a:pPr algn="ctr"/>
            <a:r>
              <a:rPr lang="en-GB" dirty="0" smtClean="0"/>
              <a:t>Miss Knight</a:t>
            </a:r>
          </a:p>
          <a:p>
            <a:pPr algn="ctr"/>
            <a:r>
              <a:rPr lang="en-GB" dirty="0"/>
              <a:t>T</a:t>
            </a:r>
            <a:r>
              <a:rPr lang="en-GB" dirty="0" smtClean="0"/>
              <a:t>eacher</a:t>
            </a:r>
            <a:endParaRPr lang="en-GB" dirty="0"/>
          </a:p>
        </p:txBody>
      </p:sp>
      <p:sp>
        <p:nvSpPr>
          <p:cNvPr id="21" name="TextBox 20"/>
          <p:cNvSpPr txBox="1"/>
          <p:nvPr/>
        </p:nvSpPr>
        <p:spPr>
          <a:xfrm>
            <a:off x="5703310" y="3433805"/>
            <a:ext cx="1512168" cy="646331"/>
          </a:xfrm>
          <a:prstGeom prst="rect">
            <a:avLst/>
          </a:prstGeom>
          <a:noFill/>
        </p:spPr>
        <p:txBody>
          <a:bodyPr wrap="square" rtlCol="0">
            <a:spAutoFit/>
          </a:bodyPr>
          <a:lstStyle/>
          <a:p>
            <a:pPr algn="ctr"/>
            <a:r>
              <a:rPr lang="en-GB" dirty="0" smtClean="0"/>
              <a:t>Mrs Harris</a:t>
            </a:r>
          </a:p>
          <a:p>
            <a:pPr algn="ctr"/>
            <a:r>
              <a:rPr lang="en-GB" dirty="0" smtClean="0"/>
              <a:t>Clerk</a:t>
            </a:r>
            <a:endParaRPr lang="en-GB" dirty="0"/>
          </a:p>
        </p:txBody>
      </p:sp>
      <p:sp>
        <p:nvSpPr>
          <p:cNvPr id="22" name="TextBox 21"/>
          <p:cNvSpPr txBox="1"/>
          <p:nvPr/>
        </p:nvSpPr>
        <p:spPr>
          <a:xfrm>
            <a:off x="7416316" y="3927735"/>
            <a:ext cx="1512168" cy="646331"/>
          </a:xfrm>
          <a:prstGeom prst="rect">
            <a:avLst/>
          </a:prstGeom>
          <a:noFill/>
        </p:spPr>
        <p:txBody>
          <a:bodyPr wrap="square" rtlCol="0">
            <a:spAutoFit/>
          </a:bodyPr>
          <a:lstStyle/>
          <a:p>
            <a:pPr algn="ctr"/>
            <a:r>
              <a:rPr lang="en-GB" dirty="0" smtClean="0"/>
              <a:t>Mrs Dann</a:t>
            </a:r>
          </a:p>
          <a:p>
            <a:pPr algn="ctr"/>
            <a:r>
              <a:rPr lang="en-GB" dirty="0" smtClean="0"/>
              <a:t>Teacher</a:t>
            </a:r>
            <a:endParaRPr lang="en-GB" dirty="0"/>
          </a:p>
        </p:txBody>
      </p:sp>
      <p:sp>
        <p:nvSpPr>
          <p:cNvPr id="23" name="TextBox 22"/>
          <p:cNvSpPr txBox="1"/>
          <p:nvPr/>
        </p:nvSpPr>
        <p:spPr>
          <a:xfrm>
            <a:off x="3669395" y="4232535"/>
            <a:ext cx="1512168" cy="646331"/>
          </a:xfrm>
          <a:prstGeom prst="rect">
            <a:avLst/>
          </a:prstGeom>
          <a:noFill/>
        </p:spPr>
        <p:txBody>
          <a:bodyPr wrap="square" rtlCol="0">
            <a:spAutoFit/>
          </a:bodyPr>
          <a:lstStyle/>
          <a:p>
            <a:pPr algn="ctr"/>
            <a:r>
              <a:rPr lang="en-GB" dirty="0" smtClean="0"/>
              <a:t>Mrs Williams</a:t>
            </a:r>
          </a:p>
          <a:p>
            <a:pPr algn="ctr"/>
            <a:r>
              <a:rPr lang="en-GB" dirty="0"/>
              <a:t>T</a:t>
            </a:r>
            <a:r>
              <a:rPr lang="en-GB" dirty="0" smtClean="0"/>
              <a:t>eacher</a:t>
            </a:r>
            <a:endParaRPr lang="en-GB" dirty="0"/>
          </a:p>
        </p:txBody>
      </p:sp>
      <p:sp>
        <p:nvSpPr>
          <p:cNvPr id="24" name="TextBox 23"/>
          <p:cNvSpPr txBox="1"/>
          <p:nvPr/>
        </p:nvSpPr>
        <p:spPr>
          <a:xfrm>
            <a:off x="1934058" y="3433805"/>
            <a:ext cx="1512168" cy="646331"/>
          </a:xfrm>
          <a:prstGeom prst="rect">
            <a:avLst/>
          </a:prstGeom>
          <a:noFill/>
        </p:spPr>
        <p:txBody>
          <a:bodyPr wrap="square" rtlCol="0">
            <a:spAutoFit/>
          </a:bodyPr>
          <a:lstStyle/>
          <a:p>
            <a:pPr algn="ctr"/>
            <a:r>
              <a:rPr lang="en-GB" dirty="0" smtClean="0"/>
              <a:t>Mr Vaughan </a:t>
            </a:r>
          </a:p>
          <a:p>
            <a:pPr algn="ctr"/>
            <a:r>
              <a:rPr lang="en-GB" dirty="0" smtClean="0"/>
              <a:t>Caretaker</a:t>
            </a:r>
            <a:endParaRPr lang="en-GB" dirty="0"/>
          </a:p>
        </p:txBody>
      </p:sp>
      <p:sp>
        <p:nvSpPr>
          <p:cNvPr id="26" name="TextBox 25"/>
          <p:cNvSpPr txBox="1"/>
          <p:nvPr/>
        </p:nvSpPr>
        <p:spPr>
          <a:xfrm>
            <a:off x="149922" y="6120412"/>
            <a:ext cx="8778561" cy="646331"/>
          </a:xfrm>
          <a:prstGeom prst="rect">
            <a:avLst/>
          </a:prstGeom>
          <a:noFill/>
        </p:spPr>
        <p:txBody>
          <a:bodyPr wrap="square" rtlCol="0">
            <a:spAutoFit/>
          </a:bodyPr>
          <a:lstStyle/>
          <a:p>
            <a:r>
              <a:rPr lang="en-GB" dirty="0" smtClean="0"/>
              <a:t>Mrs Weston</a:t>
            </a:r>
            <a:r>
              <a:rPr lang="en-GB" dirty="0" smtClean="0"/>
              <a:t>,  </a:t>
            </a:r>
            <a:r>
              <a:rPr lang="en-GB" dirty="0"/>
              <a:t>Miss </a:t>
            </a:r>
            <a:r>
              <a:rPr lang="en-GB" dirty="0" smtClean="0"/>
              <a:t>McNamara, </a:t>
            </a:r>
            <a:r>
              <a:rPr lang="en-GB" dirty="0" smtClean="0"/>
              <a:t>Miss </a:t>
            </a:r>
            <a:r>
              <a:rPr lang="en-GB" dirty="0" err="1" smtClean="0"/>
              <a:t>Beddoe</a:t>
            </a:r>
            <a:r>
              <a:rPr lang="en-GB" dirty="0" smtClean="0"/>
              <a:t>,   </a:t>
            </a:r>
            <a:r>
              <a:rPr lang="en-GB" dirty="0" smtClean="0"/>
              <a:t>Mrs Gilbert, </a:t>
            </a:r>
            <a:r>
              <a:rPr lang="en-GB" dirty="0" smtClean="0"/>
              <a:t>  Miss </a:t>
            </a:r>
            <a:r>
              <a:rPr lang="en-GB" dirty="0" smtClean="0"/>
              <a:t>Newbold, </a:t>
            </a:r>
            <a:r>
              <a:rPr lang="en-GB" dirty="0" smtClean="0"/>
              <a:t>  </a:t>
            </a:r>
            <a:r>
              <a:rPr lang="en-GB" dirty="0" smtClean="0"/>
              <a:t>Mrs Thomas    </a:t>
            </a:r>
          </a:p>
          <a:p>
            <a:pPr algn="ctr"/>
            <a:r>
              <a:rPr lang="en-GB" dirty="0" smtClean="0"/>
              <a:t>Teaching Assistants / Lunchtime Supervisors</a:t>
            </a:r>
            <a:endParaRPr lang="en-GB" dirty="0"/>
          </a:p>
        </p:txBody>
      </p:sp>
    </p:spTree>
    <p:extLst>
      <p:ext uri="{BB962C8B-B14F-4D97-AF65-F5344CB8AC3E}">
        <p14:creationId xmlns:p14="http://schemas.microsoft.com/office/powerpoint/2010/main" val="13546930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27784" y="1124744"/>
            <a:ext cx="6408712" cy="4968552"/>
          </a:xfrm>
        </p:spPr>
        <p:txBody>
          <a:bodyPr>
            <a:noAutofit/>
          </a:bodyPr>
          <a:lstStyle/>
          <a:p>
            <a:pPr algn="ctr"/>
            <a:r>
              <a:rPr lang="en-GB" sz="4000" b="1" dirty="0" smtClean="0">
                <a:latin typeface="Comic Sans MS" panose="030F0702030302020204" pitchFamily="66" charset="0"/>
              </a:rPr>
              <a:t>School Timetable</a:t>
            </a:r>
            <a:br>
              <a:rPr lang="en-GB" sz="4000" b="1" dirty="0" smtClean="0">
                <a:latin typeface="Comic Sans MS" panose="030F0702030302020204" pitchFamily="66" charset="0"/>
              </a:rPr>
            </a:br>
            <a:r>
              <a:rPr lang="en-GB" sz="3200" dirty="0" smtClean="0">
                <a:latin typeface="Comic Sans MS" panose="030F0702030302020204" pitchFamily="66" charset="0"/>
              </a:rPr>
              <a:t/>
            </a:r>
            <a:br>
              <a:rPr lang="en-GB" sz="3200" dirty="0" smtClean="0">
                <a:latin typeface="Comic Sans MS" panose="030F0702030302020204" pitchFamily="66" charset="0"/>
              </a:rPr>
            </a:br>
            <a:r>
              <a:rPr lang="en-GB" sz="2400" b="1" u="sng" dirty="0" smtClean="0">
                <a:solidFill>
                  <a:srgbClr val="FF0000"/>
                </a:solidFill>
                <a:latin typeface="Comic Sans MS" panose="030F0702030302020204" pitchFamily="66" charset="0"/>
              </a:rPr>
              <a:t>School Starts </a:t>
            </a:r>
            <a:r>
              <a:rPr lang="en-GB" sz="2400" dirty="0" smtClean="0">
                <a:latin typeface="Comic Sans MS" panose="030F0702030302020204" pitchFamily="66" charset="0"/>
              </a:rPr>
              <a:t>– 8.55am</a:t>
            </a:r>
            <a:br>
              <a:rPr lang="en-GB" sz="2400" dirty="0" smtClean="0">
                <a:latin typeface="Comic Sans MS" panose="030F0702030302020204" pitchFamily="66" charset="0"/>
              </a:rPr>
            </a:br>
            <a:r>
              <a:rPr lang="en-GB" sz="1600" dirty="0" smtClean="0">
                <a:latin typeface="Comic Sans MS" panose="030F0702030302020204" pitchFamily="66" charset="0"/>
              </a:rPr>
              <a:t>Children will be supervised from 8.45am</a:t>
            </a:r>
            <a:r>
              <a:rPr lang="en-GB" sz="2400" dirty="0" smtClean="0">
                <a:latin typeface="Comic Sans MS" panose="030F0702030302020204" pitchFamily="66" charset="0"/>
              </a:rPr>
              <a:t/>
            </a:r>
            <a:br>
              <a:rPr lang="en-GB" sz="2400" dirty="0" smtClean="0">
                <a:latin typeface="Comic Sans MS" panose="030F0702030302020204" pitchFamily="66" charset="0"/>
              </a:rPr>
            </a:br>
            <a:r>
              <a:rPr lang="en-GB" sz="2400" dirty="0" smtClean="0">
                <a:latin typeface="Comic Sans MS" panose="030F0702030302020204" pitchFamily="66" charset="0"/>
              </a:rPr>
              <a:t/>
            </a:r>
            <a:br>
              <a:rPr lang="en-GB" sz="2400" dirty="0" smtClean="0">
                <a:latin typeface="Comic Sans MS" panose="030F0702030302020204" pitchFamily="66" charset="0"/>
              </a:rPr>
            </a:br>
            <a:r>
              <a:rPr lang="en-GB" sz="2400" b="1" dirty="0" smtClean="0">
                <a:solidFill>
                  <a:srgbClr val="FF0000"/>
                </a:solidFill>
                <a:latin typeface="Comic Sans MS" panose="030F0702030302020204" pitchFamily="66" charset="0"/>
              </a:rPr>
              <a:t>Assembly</a:t>
            </a:r>
            <a:r>
              <a:rPr lang="en-GB" sz="2400" dirty="0" smtClean="0">
                <a:latin typeface="Comic Sans MS" panose="030F0702030302020204" pitchFamily="66" charset="0"/>
              </a:rPr>
              <a:t> 10.30am – 10.45am</a:t>
            </a:r>
            <a:br>
              <a:rPr lang="en-GB" sz="2400" dirty="0" smtClean="0">
                <a:latin typeface="Comic Sans MS" panose="030F0702030302020204" pitchFamily="66" charset="0"/>
              </a:rPr>
            </a:br>
            <a:r>
              <a:rPr lang="en-GB" sz="2400" dirty="0" smtClean="0">
                <a:latin typeface="Comic Sans MS" panose="030F0702030302020204" pitchFamily="66" charset="0"/>
              </a:rPr>
              <a:t/>
            </a:r>
            <a:br>
              <a:rPr lang="en-GB" sz="2400" dirty="0" smtClean="0">
                <a:latin typeface="Comic Sans MS" panose="030F0702030302020204" pitchFamily="66" charset="0"/>
              </a:rPr>
            </a:br>
            <a:r>
              <a:rPr lang="en-GB" sz="2400" dirty="0" smtClean="0">
                <a:solidFill>
                  <a:srgbClr val="FF0000"/>
                </a:solidFill>
                <a:latin typeface="Comic Sans MS" panose="030F0702030302020204" pitchFamily="66" charset="0"/>
              </a:rPr>
              <a:t>Morning Break </a:t>
            </a:r>
            <a:r>
              <a:rPr lang="en-GB" sz="2400" dirty="0" smtClean="0">
                <a:latin typeface="Comic Sans MS" panose="030F0702030302020204" pitchFamily="66" charset="0"/>
              </a:rPr>
              <a:t>– 10.45am to 11am</a:t>
            </a:r>
            <a:br>
              <a:rPr lang="en-GB" sz="2400" dirty="0" smtClean="0">
                <a:latin typeface="Comic Sans MS" panose="030F0702030302020204" pitchFamily="66" charset="0"/>
              </a:rPr>
            </a:br>
            <a:r>
              <a:rPr lang="en-GB" sz="2400" dirty="0">
                <a:latin typeface="Comic Sans MS" panose="030F0702030302020204" pitchFamily="66" charset="0"/>
              </a:rPr>
              <a:t/>
            </a:r>
            <a:br>
              <a:rPr lang="en-GB" sz="2400" dirty="0">
                <a:latin typeface="Comic Sans MS" panose="030F0702030302020204" pitchFamily="66" charset="0"/>
              </a:rPr>
            </a:br>
            <a:r>
              <a:rPr lang="en-GB" sz="2400" b="1" dirty="0" smtClean="0">
                <a:solidFill>
                  <a:srgbClr val="FF0000"/>
                </a:solidFill>
                <a:latin typeface="Comic Sans MS" panose="030F0702030302020204" pitchFamily="66" charset="0"/>
              </a:rPr>
              <a:t>Lunch Time </a:t>
            </a:r>
            <a:r>
              <a:rPr lang="en-GB" sz="2400" dirty="0" smtClean="0">
                <a:latin typeface="Comic Sans MS" panose="030F0702030302020204" pitchFamily="66" charset="0"/>
              </a:rPr>
              <a:t>– 12.00pm – 12.55Pm</a:t>
            </a:r>
            <a:r>
              <a:rPr lang="en-GB" sz="2400" dirty="0">
                <a:latin typeface="Comic Sans MS" panose="030F0702030302020204" pitchFamily="66" charset="0"/>
              </a:rPr>
              <a:t/>
            </a:r>
            <a:br>
              <a:rPr lang="en-GB" sz="2400" dirty="0">
                <a:latin typeface="Comic Sans MS" panose="030F0702030302020204" pitchFamily="66" charset="0"/>
              </a:rPr>
            </a:br>
            <a:r>
              <a:rPr lang="en-GB" sz="1600" dirty="0" smtClean="0">
                <a:latin typeface="Comic Sans MS" panose="030F0702030302020204" pitchFamily="66" charset="0"/>
              </a:rPr>
              <a:t>The canteen is situated in the hall.</a:t>
            </a:r>
            <a:r>
              <a:rPr lang="en-GB" sz="2400" dirty="0" smtClean="0">
                <a:latin typeface="Comic Sans MS" panose="030F0702030302020204" pitchFamily="66" charset="0"/>
              </a:rPr>
              <a:t/>
            </a:r>
            <a:br>
              <a:rPr lang="en-GB" sz="2400" dirty="0" smtClean="0">
                <a:latin typeface="Comic Sans MS" panose="030F0702030302020204" pitchFamily="66" charset="0"/>
              </a:rPr>
            </a:br>
            <a:r>
              <a:rPr lang="en-GB" sz="2400" dirty="0">
                <a:latin typeface="Comic Sans MS" panose="030F0702030302020204" pitchFamily="66" charset="0"/>
              </a:rPr>
              <a:t/>
            </a:r>
            <a:br>
              <a:rPr lang="en-GB" sz="2400" dirty="0">
                <a:latin typeface="Comic Sans MS" panose="030F0702030302020204" pitchFamily="66" charset="0"/>
              </a:rPr>
            </a:br>
            <a:r>
              <a:rPr lang="en-GB" sz="2400" b="1" dirty="0" smtClean="0">
                <a:solidFill>
                  <a:srgbClr val="FF0000"/>
                </a:solidFill>
                <a:latin typeface="Comic Sans MS" panose="030F0702030302020204" pitchFamily="66" charset="0"/>
              </a:rPr>
              <a:t>Afternoon Break </a:t>
            </a:r>
            <a:r>
              <a:rPr lang="en-GB" sz="2400" dirty="0" smtClean="0">
                <a:latin typeface="Comic Sans MS" panose="030F0702030302020204" pitchFamily="66" charset="0"/>
              </a:rPr>
              <a:t>– 2.15pm to 2.30pm</a:t>
            </a:r>
            <a:br>
              <a:rPr lang="en-GB" sz="2400" dirty="0" smtClean="0">
                <a:latin typeface="Comic Sans MS" panose="030F0702030302020204" pitchFamily="66" charset="0"/>
              </a:rPr>
            </a:br>
            <a:r>
              <a:rPr lang="en-GB" sz="2400" dirty="0">
                <a:latin typeface="Comic Sans MS" panose="030F0702030302020204" pitchFamily="66" charset="0"/>
              </a:rPr>
              <a:t/>
            </a:r>
            <a:br>
              <a:rPr lang="en-GB" sz="2400" dirty="0">
                <a:latin typeface="Comic Sans MS" panose="030F0702030302020204" pitchFamily="66" charset="0"/>
              </a:rPr>
            </a:br>
            <a:r>
              <a:rPr lang="en-GB" sz="2400" b="1" dirty="0" smtClean="0">
                <a:solidFill>
                  <a:srgbClr val="FF0000"/>
                </a:solidFill>
                <a:latin typeface="Comic Sans MS" panose="030F0702030302020204" pitchFamily="66" charset="0"/>
              </a:rPr>
              <a:t>School Ends </a:t>
            </a:r>
            <a:r>
              <a:rPr lang="en-GB" sz="2400" dirty="0" smtClean="0">
                <a:latin typeface="Comic Sans MS" panose="030F0702030302020204" pitchFamily="66" charset="0"/>
              </a:rPr>
              <a:t>- 3.30pm</a:t>
            </a:r>
            <a:endParaRPr lang="en-GB" sz="2400" dirty="0">
              <a:latin typeface="Comic Sans MS" panose="030F0702030302020204" pitchFamily="66" charset="0"/>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25749" y="26011"/>
            <a:ext cx="2376264" cy="2376264"/>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2381" y="2410598"/>
            <a:ext cx="1522931" cy="1380964"/>
          </a:xfrm>
          <a:prstGeom prst="rect">
            <a:avLst/>
          </a:prstGeom>
        </p:spPr>
      </p:pic>
    </p:spTree>
    <p:extLst>
      <p:ext uri="{BB962C8B-B14F-4D97-AF65-F5344CB8AC3E}">
        <p14:creationId xmlns:p14="http://schemas.microsoft.com/office/powerpoint/2010/main" val="2181400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20091" y="1056026"/>
            <a:ext cx="6003813" cy="772258"/>
          </a:xfrm>
        </p:spPr>
        <p:txBody>
          <a:bodyPr/>
          <a:lstStyle/>
          <a:p>
            <a:pPr algn="ctr"/>
            <a:r>
              <a:rPr lang="en-GB" sz="4000" b="1" dirty="0" smtClean="0">
                <a:latin typeface="Comic Sans MS" panose="030F0702030302020204" pitchFamily="66" charset="0"/>
              </a:rPr>
              <a:t>First Day!</a:t>
            </a:r>
            <a:endParaRPr lang="en-GB" sz="4000"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31959" y="116632"/>
            <a:ext cx="2376264" cy="2376264"/>
          </a:xfrm>
          <a:prstGeom prst="rect">
            <a:avLst/>
          </a:prstGeom>
        </p:spPr>
      </p:pic>
      <p:sp>
        <p:nvSpPr>
          <p:cNvPr id="3" name="TextBox 2"/>
          <p:cNvSpPr txBox="1"/>
          <p:nvPr/>
        </p:nvSpPr>
        <p:spPr>
          <a:xfrm>
            <a:off x="539552" y="2479075"/>
            <a:ext cx="8352928" cy="3970318"/>
          </a:xfrm>
          <a:prstGeom prst="rect">
            <a:avLst/>
          </a:prstGeom>
          <a:noFill/>
        </p:spPr>
        <p:txBody>
          <a:bodyPr wrap="square" rtlCol="0">
            <a:spAutoFit/>
          </a:bodyPr>
          <a:lstStyle/>
          <a:p>
            <a:r>
              <a:rPr lang="en-GB" b="1" u="sng" dirty="0" smtClean="0">
                <a:latin typeface="Comic Sans MS" panose="030F0702030302020204" pitchFamily="66" charset="0"/>
              </a:rPr>
              <a:t>First Morning.</a:t>
            </a:r>
          </a:p>
          <a:p>
            <a:pPr algn="just"/>
            <a:r>
              <a:rPr lang="en-GB" b="1" dirty="0" smtClean="0">
                <a:latin typeface="Comic Sans MS" panose="030F0702030302020204" pitchFamily="66" charset="0"/>
              </a:rPr>
              <a:t>On the first morning you are welcome to come into the playground with your child from 8:45am. The bell will go at 8:55am and your child will line up in their lines. You can then watch your child go into school.</a:t>
            </a:r>
          </a:p>
          <a:p>
            <a:pPr algn="just"/>
            <a:endParaRPr lang="en-GB" b="1" dirty="0">
              <a:latin typeface="Comic Sans MS" panose="030F0702030302020204" pitchFamily="66" charset="0"/>
            </a:endParaRPr>
          </a:p>
          <a:p>
            <a:pPr algn="just"/>
            <a:r>
              <a:rPr lang="en-GB" b="1" u="sng" dirty="0" smtClean="0">
                <a:latin typeface="Comic Sans MS" panose="030F0702030302020204" pitchFamily="66" charset="0"/>
              </a:rPr>
              <a:t>End of the Day </a:t>
            </a:r>
          </a:p>
          <a:p>
            <a:pPr algn="just"/>
            <a:r>
              <a:rPr lang="en-GB" b="1" dirty="0" smtClean="0">
                <a:latin typeface="Comic Sans MS" panose="030F0702030302020204" pitchFamily="66" charset="0"/>
              </a:rPr>
              <a:t>Please arrange with your child where you are going to wait for them outside the school gates. Try to stay in the same place. If you are not there then your child will come back into school. </a:t>
            </a:r>
          </a:p>
          <a:p>
            <a:pPr algn="just"/>
            <a:endParaRPr lang="en-GB" b="1" dirty="0">
              <a:latin typeface="Comic Sans MS" panose="030F0702030302020204" pitchFamily="66" charset="0"/>
            </a:endParaRPr>
          </a:p>
          <a:p>
            <a:pPr algn="just"/>
            <a:r>
              <a:rPr lang="en-GB" b="1" u="sng" dirty="0" smtClean="0">
                <a:latin typeface="Comic Sans MS" panose="030F0702030302020204" pitchFamily="66" charset="0"/>
              </a:rPr>
              <a:t>Day 2 </a:t>
            </a:r>
          </a:p>
          <a:p>
            <a:pPr algn="just"/>
            <a:r>
              <a:rPr lang="en-GB" b="1" dirty="0" smtClean="0">
                <a:latin typeface="Comic Sans MS" panose="030F0702030302020204" pitchFamily="66" charset="0"/>
              </a:rPr>
              <a:t>Please drop your child off at the gates from 8:45am and they will go  onto the playground where they will be supervised. There isn’t any supervision before 8:45am. </a:t>
            </a:r>
            <a:endParaRPr lang="en-GB" b="1" dirty="0">
              <a:latin typeface="Comic Sans MS" panose="030F0702030302020204" pitchFamily="66" charset="0"/>
            </a:endParaRPr>
          </a:p>
        </p:txBody>
      </p:sp>
      <p:pic>
        <p:nvPicPr>
          <p:cNvPr id="4098" name="Picture 2" descr="http://sd.keepcalm-o-matic.co.uk/i/keep-calm-its-the-first-day-of-school.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64681" y="215114"/>
            <a:ext cx="2102396" cy="2454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4255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wheel(1)">
                                      <p:cBhvr>
                                        <p:cTn id="13" dur="2000"/>
                                        <p:tgtEl>
                                          <p:spTgt spid="4098"/>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1000"/>
                                        <p:tgtEl>
                                          <p:spTgt spid="3">
                                            <p:txEl>
                                              <p:pRg st="0" end="0"/>
                                            </p:txEl>
                                          </p:spTgt>
                                        </p:tgtEl>
                                      </p:cBhvr>
                                    </p:animEffect>
                                    <p:anim calcmode="lin" valueType="num">
                                      <p:cBhvr>
                                        <p:cTn id="1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0"/>
                                        <p:tgtEl>
                                          <p:spTgt spid="3">
                                            <p:txEl>
                                              <p:pRg st="1" end="1"/>
                                            </p:txEl>
                                          </p:spTgt>
                                        </p:tgtEl>
                                      </p:cBhvr>
                                    </p:animEffect>
                                    <p:anim calcmode="lin" valueType="num">
                                      <p:cBhvr>
                                        <p:cTn id="2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000"/>
                                        <p:tgtEl>
                                          <p:spTgt spid="3">
                                            <p:txEl>
                                              <p:pRg st="4" end="4"/>
                                            </p:txEl>
                                          </p:spTgt>
                                        </p:tgtEl>
                                      </p:cBhvr>
                                    </p:animEffect>
                                    <p:anim calcmode="lin" valueType="num">
                                      <p:cBhvr>
                                        <p:cTn id="4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12" fill="hold" nodeType="clickEffect">
                                  <p:stCondLst>
                                    <p:cond delay="0"/>
                                  </p:stCondLst>
                                  <p:childTnLst>
                                    <p:set>
                                      <p:cBhvr>
                                        <p:cTn id="45" dur="1" fill="hold">
                                          <p:stCondLst>
                                            <p:cond delay="0"/>
                                          </p:stCondLst>
                                        </p:cTn>
                                        <p:tgtEl>
                                          <p:spTgt spid="3">
                                            <p:txEl>
                                              <p:pRg st="6" end="6"/>
                                            </p:txEl>
                                          </p:spTgt>
                                        </p:tgtEl>
                                        <p:attrNameLst>
                                          <p:attrName>style.visibility</p:attrName>
                                        </p:attrNameLst>
                                      </p:cBhvr>
                                      <p:to>
                                        <p:strVal val="visible"/>
                                      </p:to>
                                    </p:set>
                                    <p:anim calcmode="lin" valueType="num">
                                      <p:cBhvr additive="base">
                                        <p:cTn id="46"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7"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 calcmode="lin" valueType="num">
                                      <p:cBhvr additive="base">
                                        <p:cTn id="5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55776" y="332656"/>
            <a:ext cx="5648623" cy="1204306"/>
          </a:xfrm>
        </p:spPr>
        <p:txBody>
          <a:bodyPr/>
          <a:lstStyle/>
          <a:p>
            <a:pPr algn="ctr"/>
            <a:r>
              <a:rPr lang="en-GB" sz="4000" b="1" dirty="0" smtClean="0">
                <a:latin typeface="Comic Sans MS" panose="030F0702030302020204" pitchFamily="66" charset="0"/>
              </a:rPr>
              <a:t>What to bring to school</a:t>
            </a:r>
            <a:endParaRPr lang="en-GB" sz="4000"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0" y="0"/>
            <a:ext cx="2376264" cy="2073620"/>
          </a:xfrm>
          <a:prstGeom prst="rect">
            <a:avLst/>
          </a:prstGeom>
        </p:spPr>
      </p:pic>
      <p:sp>
        <p:nvSpPr>
          <p:cNvPr id="3" name="TextBox 2"/>
          <p:cNvSpPr txBox="1"/>
          <p:nvPr/>
        </p:nvSpPr>
        <p:spPr>
          <a:xfrm>
            <a:off x="179512" y="1845082"/>
            <a:ext cx="8964488" cy="5293757"/>
          </a:xfrm>
          <a:prstGeom prst="rect">
            <a:avLst/>
          </a:prstGeom>
          <a:noFill/>
        </p:spPr>
        <p:txBody>
          <a:bodyPr wrap="square" rtlCol="0">
            <a:spAutoFit/>
          </a:bodyPr>
          <a:lstStyle/>
          <a:p>
            <a:pPr algn="ctr"/>
            <a:r>
              <a:rPr lang="en-GB" sz="2000" b="1" u="sng" dirty="0" smtClean="0">
                <a:solidFill>
                  <a:srgbClr val="000000"/>
                </a:solidFill>
                <a:latin typeface="Comic Sans MS" panose="030F0702030302020204" pitchFamily="66" charset="0"/>
              </a:rPr>
              <a:t>Pencil Cases</a:t>
            </a:r>
          </a:p>
          <a:p>
            <a:pPr algn="just"/>
            <a:r>
              <a:rPr lang="en-GB" sz="2000" dirty="0" smtClean="0">
                <a:solidFill>
                  <a:srgbClr val="000000"/>
                </a:solidFill>
                <a:latin typeface="Comic Sans MS" panose="030F0702030302020204" pitchFamily="66" charset="0"/>
              </a:rPr>
              <a:t>They are allowed in school and will be used in lessons in the afternoon.</a:t>
            </a:r>
          </a:p>
          <a:p>
            <a:pPr algn="just"/>
            <a:endParaRPr lang="en-GB" sz="2000" dirty="0" smtClean="0">
              <a:solidFill>
                <a:srgbClr val="000000"/>
              </a:solidFill>
              <a:latin typeface="Comic Sans MS" panose="030F0702030302020204" pitchFamily="66" charset="0"/>
            </a:endParaRPr>
          </a:p>
          <a:p>
            <a:pPr algn="ctr"/>
            <a:r>
              <a:rPr lang="en-GB" sz="2000" b="1" u="sng" dirty="0" smtClean="0">
                <a:solidFill>
                  <a:srgbClr val="000000"/>
                </a:solidFill>
                <a:latin typeface="Comic Sans MS" panose="030F0702030302020204" pitchFamily="66" charset="0"/>
              </a:rPr>
              <a:t>Reading Books</a:t>
            </a:r>
          </a:p>
          <a:p>
            <a:pPr algn="just"/>
            <a:r>
              <a:rPr lang="en-GB" sz="2000" dirty="0" smtClean="0">
                <a:solidFill>
                  <a:srgbClr val="000000"/>
                </a:solidFill>
                <a:latin typeface="Comic Sans MS" panose="030F0702030302020204" pitchFamily="66" charset="0"/>
              </a:rPr>
              <a:t>During your child's first week they will </a:t>
            </a:r>
            <a:r>
              <a:rPr lang="en-GB" sz="2000" smtClean="0">
                <a:solidFill>
                  <a:srgbClr val="000000"/>
                </a:solidFill>
                <a:latin typeface="Comic Sans MS" panose="030F0702030302020204" pitchFamily="66" charset="0"/>
              </a:rPr>
              <a:t>be given </a:t>
            </a:r>
            <a:r>
              <a:rPr lang="en-GB" sz="2000" dirty="0" smtClean="0">
                <a:solidFill>
                  <a:srgbClr val="000000"/>
                </a:solidFill>
                <a:latin typeface="Comic Sans MS" panose="030F0702030302020204" pitchFamily="66" charset="0"/>
              </a:rPr>
              <a:t>a book bag, reading book and diary. These need to be brought into school daily.</a:t>
            </a:r>
          </a:p>
          <a:p>
            <a:pPr algn="just"/>
            <a:endParaRPr lang="en-GB" sz="2000" dirty="0" smtClean="0">
              <a:solidFill>
                <a:srgbClr val="000000"/>
              </a:solidFill>
              <a:latin typeface="Comic Sans MS" panose="030F0702030302020204" pitchFamily="66" charset="0"/>
            </a:endParaRPr>
          </a:p>
          <a:p>
            <a:pPr algn="ctr"/>
            <a:r>
              <a:rPr lang="en-GB" sz="2000" b="1" u="sng" dirty="0" smtClean="0">
                <a:solidFill>
                  <a:srgbClr val="000000"/>
                </a:solidFill>
                <a:latin typeface="Comic Sans MS" panose="030F0702030302020204" pitchFamily="66" charset="0"/>
              </a:rPr>
              <a:t>Reading at home</a:t>
            </a:r>
            <a:r>
              <a:rPr lang="en-GB" sz="2000" b="1" dirty="0" smtClean="0">
                <a:solidFill>
                  <a:srgbClr val="000000"/>
                </a:solidFill>
                <a:latin typeface="Comic Sans MS" panose="030F0702030302020204" pitchFamily="66" charset="0"/>
              </a:rPr>
              <a:t>.</a:t>
            </a:r>
          </a:p>
          <a:p>
            <a:pPr algn="just"/>
            <a:r>
              <a:rPr lang="en-GB" sz="2000" dirty="0" smtClean="0">
                <a:solidFill>
                  <a:srgbClr val="000000"/>
                </a:solidFill>
                <a:latin typeface="Comic Sans MS" panose="030F0702030302020204" pitchFamily="66" charset="0"/>
              </a:rPr>
              <a:t>Please try to listen to your child read as often as you can. To begin with only listen to them read about two pages each night. Spend more time on ensuring your child understands what they have read. </a:t>
            </a:r>
          </a:p>
          <a:p>
            <a:pPr algn="just"/>
            <a:endParaRPr lang="en-GB" sz="2000" dirty="0" smtClean="0">
              <a:solidFill>
                <a:srgbClr val="000000"/>
              </a:solidFill>
              <a:latin typeface="Comic Sans MS" panose="030F0702030302020204" pitchFamily="66" charset="0"/>
            </a:endParaRPr>
          </a:p>
          <a:p>
            <a:pPr algn="ctr"/>
            <a:r>
              <a:rPr lang="en-GB" sz="2000" b="1" u="sng" dirty="0" smtClean="0">
                <a:solidFill>
                  <a:srgbClr val="000000"/>
                </a:solidFill>
                <a:latin typeface="Comic Sans MS" panose="030F0702030302020204" pitchFamily="66" charset="0"/>
              </a:rPr>
              <a:t>PE Kit</a:t>
            </a:r>
          </a:p>
          <a:p>
            <a:pPr algn="just"/>
            <a:r>
              <a:rPr lang="en-GB" sz="2000" dirty="0" smtClean="0">
                <a:solidFill>
                  <a:srgbClr val="000000"/>
                </a:solidFill>
                <a:latin typeface="Comic Sans MS" panose="030F0702030302020204" pitchFamily="66" charset="0"/>
              </a:rPr>
              <a:t>Your child will have PE twice a week. The days will be confirmed during their first week. Please ensure they bring a PE kit to school on the required days. </a:t>
            </a:r>
          </a:p>
          <a:p>
            <a:endParaRPr lang="en-GB" dirty="0">
              <a:solidFill>
                <a:srgbClr val="000000"/>
              </a:solidFill>
              <a:latin typeface="Comic Sans MS" panose="030F0702030302020204" pitchFamily="66" charset="0"/>
            </a:endParaRPr>
          </a:p>
        </p:txBody>
      </p:sp>
      <p:pic>
        <p:nvPicPr>
          <p:cNvPr id="2050" name="Picture 2" descr="http://www.diabetespartnership.org/image/camp/Reading-Book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7814" y="3501008"/>
            <a:ext cx="2376264" cy="79208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fakenham-inf.norfolk.sch.uk/wp-content/uploads/2014/05/Kije9n9yT.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5301208"/>
            <a:ext cx="720080" cy="60006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4.bp.blogspot.com/-xwElp6_GII4/Uj_3VIFK1OI/AAAAAAAAMzY/9QNpmO3ZRjc/s1600/116-how-to-draw-pencil-case-for-kids.gif"/>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2980" t="9925" r="14613" b="10451"/>
          <a:stretch/>
        </p:blipFill>
        <p:spPr bwMode="auto">
          <a:xfrm>
            <a:off x="2376264" y="1208849"/>
            <a:ext cx="1048934" cy="864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570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056"/>
                                        </p:tgtEl>
                                        <p:attrNameLst>
                                          <p:attrName>style.visibility</p:attrName>
                                        </p:attrNameLst>
                                      </p:cBhvr>
                                      <p:to>
                                        <p:strVal val="visible"/>
                                      </p:to>
                                    </p:set>
                                    <p:animEffect transition="in" filter="fade">
                                      <p:cBhvr>
                                        <p:cTn id="20" dur="1000"/>
                                        <p:tgtEl>
                                          <p:spTgt spid="2056"/>
                                        </p:tgtEl>
                                      </p:cBhvr>
                                    </p:animEffect>
                                    <p:anim calcmode="lin" valueType="num">
                                      <p:cBhvr>
                                        <p:cTn id="21" dur="1000" fill="hold"/>
                                        <p:tgtEl>
                                          <p:spTgt spid="2056"/>
                                        </p:tgtEl>
                                        <p:attrNameLst>
                                          <p:attrName>ppt_x</p:attrName>
                                        </p:attrNameLst>
                                      </p:cBhvr>
                                      <p:tavLst>
                                        <p:tav tm="0">
                                          <p:val>
                                            <p:strVal val="#ppt_x"/>
                                          </p:val>
                                        </p:tav>
                                        <p:tav tm="100000">
                                          <p:val>
                                            <p:strVal val="#ppt_x"/>
                                          </p:val>
                                        </p:tav>
                                      </p:tavLst>
                                    </p:anim>
                                    <p:anim calcmode="lin" valueType="num">
                                      <p:cBhvr>
                                        <p:cTn id="22" dur="1000" fill="hold"/>
                                        <p:tgtEl>
                                          <p:spTgt spid="205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additive="base">
                                        <p:cTn id="2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1"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additive="base">
                                        <p:cTn id="3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7" presetClass="entr" presetSubtype="0"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000"/>
                                        <p:tgtEl>
                                          <p:spTgt spid="3">
                                            <p:txEl>
                                              <p:pRg st="4" end="4"/>
                                            </p:txEl>
                                          </p:spTgt>
                                        </p:tgtEl>
                                      </p:cBhvr>
                                    </p:animEffect>
                                    <p:anim calcmode="lin" valueType="num">
                                      <p:cBhvr>
                                        <p:cTn id="4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1" presetClass="entr" presetSubtype="1" fill="hold" nodeType="clickEffect">
                                  <p:stCondLst>
                                    <p:cond delay="0"/>
                                  </p:stCondLst>
                                  <p:childTnLst>
                                    <p:set>
                                      <p:cBhvr>
                                        <p:cTn id="45" dur="1" fill="hold">
                                          <p:stCondLst>
                                            <p:cond delay="0"/>
                                          </p:stCondLst>
                                        </p:cTn>
                                        <p:tgtEl>
                                          <p:spTgt spid="2050"/>
                                        </p:tgtEl>
                                        <p:attrNameLst>
                                          <p:attrName>style.visibility</p:attrName>
                                        </p:attrNameLst>
                                      </p:cBhvr>
                                      <p:to>
                                        <p:strVal val="visible"/>
                                      </p:to>
                                    </p:set>
                                    <p:animEffect transition="in" filter="wheel(1)">
                                      <p:cBhvr>
                                        <p:cTn id="46" dur="2000"/>
                                        <p:tgtEl>
                                          <p:spTgt spid="2050"/>
                                        </p:tgtEl>
                                      </p:cBhvr>
                                    </p:animEffect>
                                  </p:childTnLst>
                                </p:cTn>
                              </p:par>
                            </p:childTnLst>
                          </p:cTn>
                        </p:par>
                      </p:childTnLst>
                    </p:cTn>
                  </p:par>
                  <p:par>
                    <p:cTn id="47" fill="hold">
                      <p:stCondLst>
                        <p:cond delay="indefinite"/>
                      </p:stCondLst>
                      <p:childTnLst>
                        <p:par>
                          <p:cTn id="48" fill="hold">
                            <p:stCondLst>
                              <p:cond delay="0"/>
                            </p:stCondLst>
                            <p:childTnLst>
                              <p:par>
                                <p:cTn id="49" presetID="47" presetClass="entr" presetSubtype="0" fill="hold" nodeType="clickEffect">
                                  <p:stCondLst>
                                    <p:cond delay="0"/>
                                  </p:stCondLst>
                                  <p:childTnLst>
                                    <p:set>
                                      <p:cBhvr>
                                        <p:cTn id="50" dur="1" fill="hold">
                                          <p:stCondLst>
                                            <p:cond delay="0"/>
                                          </p:stCondLst>
                                        </p:cTn>
                                        <p:tgtEl>
                                          <p:spTgt spid="3">
                                            <p:txEl>
                                              <p:pRg st="6" end="6"/>
                                            </p:txEl>
                                          </p:spTgt>
                                        </p:tgtEl>
                                        <p:attrNameLst>
                                          <p:attrName>style.visibility</p:attrName>
                                        </p:attrNameLst>
                                      </p:cBhvr>
                                      <p:to>
                                        <p:strVal val="visible"/>
                                      </p:to>
                                    </p:set>
                                    <p:animEffect transition="in" filter="fade">
                                      <p:cBhvr>
                                        <p:cTn id="51" dur="1000"/>
                                        <p:tgtEl>
                                          <p:spTgt spid="3">
                                            <p:txEl>
                                              <p:pRg st="6" end="6"/>
                                            </p:txEl>
                                          </p:spTgt>
                                        </p:tgtEl>
                                      </p:cBhvr>
                                    </p:animEffect>
                                    <p:anim calcmode="lin" valueType="num">
                                      <p:cBhvr>
                                        <p:cTn id="5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3">
                                            <p:txEl>
                                              <p:pRg st="7" end="7"/>
                                            </p:txEl>
                                          </p:spTgt>
                                        </p:tgtEl>
                                        <p:attrNameLst>
                                          <p:attrName>style.visibility</p:attrName>
                                        </p:attrNameLst>
                                      </p:cBhvr>
                                      <p:to>
                                        <p:strVal val="visible"/>
                                      </p:to>
                                    </p:set>
                                    <p:animEffect transition="in" filter="fade">
                                      <p:cBhvr>
                                        <p:cTn id="58" dur="1000"/>
                                        <p:tgtEl>
                                          <p:spTgt spid="3">
                                            <p:txEl>
                                              <p:pRg st="7" end="7"/>
                                            </p:txEl>
                                          </p:spTgt>
                                        </p:tgtEl>
                                      </p:cBhvr>
                                    </p:animEffect>
                                    <p:anim calcmode="lin" valueType="num">
                                      <p:cBhvr>
                                        <p:cTn id="5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3">
                                            <p:txEl>
                                              <p:pRg st="9" end="9"/>
                                            </p:txEl>
                                          </p:spTgt>
                                        </p:tgtEl>
                                        <p:attrNameLst>
                                          <p:attrName>style.visibility</p:attrName>
                                        </p:attrNameLst>
                                      </p:cBhvr>
                                      <p:to>
                                        <p:strVal val="visible"/>
                                      </p:to>
                                    </p:set>
                                    <p:anim calcmode="lin" valueType="num">
                                      <p:cBhvr additive="base">
                                        <p:cTn id="6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1" presetClass="entr" presetSubtype="1" fill="hold" nodeType="clickEffect">
                                  <p:stCondLst>
                                    <p:cond delay="0"/>
                                  </p:stCondLst>
                                  <p:childTnLst>
                                    <p:set>
                                      <p:cBhvr>
                                        <p:cTn id="70" dur="1" fill="hold">
                                          <p:stCondLst>
                                            <p:cond delay="0"/>
                                          </p:stCondLst>
                                        </p:cTn>
                                        <p:tgtEl>
                                          <p:spTgt spid="2054"/>
                                        </p:tgtEl>
                                        <p:attrNameLst>
                                          <p:attrName>style.visibility</p:attrName>
                                        </p:attrNameLst>
                                      </p:cBhvr>
                                      <p:to>
                                        <p:strVal val="visible"/>
                                      </p:to>
                                    </p:set>
                                    <p:animEffect transition="in" filter="wheel(1)">
                                      <p:cBhvr>
                                        <p:cTn id="71" dur="2000"/>
                                        <p:tgtEl>
                                          <p:spTgt spid="2054"/>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nodeType="clickEffect">
                                  <p:stCondLst>
                                    <p:cond delay="0"/>
                                  </p:stCondLst>
                                  <p:childTnLst>
                                    <p:set>
                                      <p:cBhvr>
                                        <p:cTn id="75" dur="1" fill="hold">
                                          <p:stCondLst>
                                            <p:cond delay="0"/>
                                          </p:stCondLst>
                                        </p:cTn>
                                        <p:tgtEl>
                                          <p:spTgt spid="3">
                                            <p:txEl>
                                              <p:pRg st="10" end="10"/>
                                            </p:txEl>
                                          </p:spTgt>
                                        </p:tgtEl>
                                        <p:attrNameLst>
                                          <p:attrName>style.visibility</p:attrName>
                                        </p:attrNameLst>
                                      </p:cBhvr>
                                      <p:to>
                                        <p:strVal val="visible"/>
                                      </p:to>
                                    </p:set>
                                    <p:animEffect transition="in" filter="fade">
                                      <p:cBhvr>
                                        <p:cTn id="76" dur="1000"/>
                                        <p:tgtEl>
                                          <p:spTgt spid="3">
                                            <p:txEl>
                                              <p:pRg st="10" end="10"/>
                                            </p:txEl>
                                          </p:spTgt>
                                        </p:tgtEl>
                                      </p:cBhvr>
                                    </p:animEffect>
                                    <p:anim calcmode="lin" valueType="num">
                                      <p:cBhvr>
                                        <p:cTn id="77"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8"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8223" y="410937"/>
            <a:ext cx="6408712" cy="2088232"/>
          </a:xfrm>
        </p:spPr>
        <p:txBody>
          <a:bodyPr>
            <a:noAutofit/>
          </a:bodyPr>
          <a:lstStyle/>
          <a:p>
            <a:pPr algn="ctr"/>
            <a:r>
              <a:rPr lang="en-GB" sz="3600" b="1" dirty="0" smtClean="0">
                <a:latin typeface="Comic Sans MS" panose="030F0702030302020204" pitchFamily="66" charset="0"/>
              </a:rPr>
              <a:t>Tuck </a:t>
            </a:r>
            <a:br>
              <a:rPr lang="en-GB" sz="3600" b="1" dirty="0" smtClean="0">
                <a:latin typeface="Comic Sans MS" panose="030F0702030302020204" pitchFamily="66" charset="0"/>
              </a:rPr>
            </a:br>
            <a:r>
              <a:rPr lang="en-GB" sz="3600" b="1" dirty="0" smtClean="0">
                <a:latin typeface="Comic Sans MS" panose="030F0702030302020204" pitchFamily="66" charset="0"/>
              </a:rPr>
              <a:t>and </a:t>
            </a:r>
            <a:br>
              <a:rPr lang="en-GB" sz="3600" b="1" dirty="0" smtClean="0">
                <a:latin typeface="Comic Sans MS" panose="030F0702030302020204" pitchFamily="66" charset="0"/>
              </a:rPr>
            </a:br>
            <a:r>
              <a:rPr lang="en-GB" sz="3600" b="1" dirty="0" smtClean="0">
                <a:latin typeface="Comic Sans MS" panose="030F0702030302020204" pitchFamily="66" charset="0"/>
              </a:rPr>
              <a:t>Lunchtime </a:t>
            </a:r>
            <a:r>
              <a:rPr lang="en-GB" sz="4000" dirty="0">
                <a:solidFill>
                  <a:srgbClr val="FF0000"/>
                </a:solidFill>
                <a:latin typeface="Comic Sans MS" panose="030F0702030302020204" pitchFamily="66" charset="0"/>
              </a:rPr>
              <a:t/>
            </a:r>
            <a:br>
              <a:rPr lang="en-GB" sz="4000" dirty="0">
                <a:solidFill>
                  <a:srgbClr val="FF0000"/>
                </a:solidFill>
                <a:latin typeface="Comic Sans MS" panose="030F0702030302020204" pitchFamily="66" charset="0"/>
              </a:rPr>
            </a:br>
            <a:endParaRPr lang="en-GB" sz="4000" dirty="0">
              <a:solidFill>
                <a:srgbClr val="FF0000"/>
              </a:solidFill>
              <a:latin typeface="Comic Sans MS" panose="030F0702030302020204" pitchFamily="66" charset="0"/>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31959" y="116632"/>
            <a:ext cx="2376264" cy="2376264"/>
          </a:xfrm>
          <a:prstGeom prst="rect">
            <a:avLst/>
          </a:prstGeom>
        </p:spPr>
      </p:pic>
      <p:sp>
        <p:nvSpPr>
          <p:cNvPr id="3" name="TextBox 2"/>
          <p:cNvSpPr txBox="1"/>
          <p:nvPr/>
        </p:nvSpPr>
        <p:spPr>
          <a:xfrm>
            <a:off x="395536" y="2481201"/>
            <a:ext cx="8496944" cy="2277547"/>
          </a:xfrm>
          <a:prstGeom prst="rect">
            <a:avLst/>
          </a:prstGeom>
          <a:noFill/>
        </p:spPr>
        <p:txBody>
          <a:bodyPr wrap="square" rtlCol="0">
            <a:spAutoFit/>
          </a:bodyPr>
          <a:lstStyle/>
          <a:p>
            <a:pPr algn="just"/>
            <a:r>
              <a:rPr lang="en-GB" sz="2800" b="1" u="sng" dirty="0" smtClean="0">
                <a:latin typeface="Comic Sans MS" panose="030F0702030302020204" pitchFamily="66" charset="0"/>
              </a:rPr>
              <a:t>Morning Break</a:t>
            </a:r>
          </a:p>
          <a:p>
            <a:pPr algn="just"/>
            <a:endParaRPr lang="en-GB" b="1" u="sng" dirty="0" smtClean="0">
              <a:latin typeface="Comic Sans MS" panose="030F0702030302020204" pitchFamily="66" charset="0"/>
            </a:endParaRPr>
          </a:p>
          <a:p>
            <a:pPr algn="just"/>
            <a:r>
              <a:rPr lang="en-GB" sz="2400" dirty="0" smtClean="0">
                <a:latin typeface="Comic Sans MS" panose="030F0702030302020204" pitchFamily="66" charset="0"/>
              </a:rPr>
              <a:t>During first play we have a healthy tuck shop and we  sell fruit for 30p each. Children are allowed to bring in their own drink and snack but we do encourage our children to bring in healthy snacks. </a:t>
            </a:r>
          </a:p>
        </p:txBody>
      </p:sp>
      <p:sp>
        <p:nvSpPr>
          <p:cNvPr id="5" name="TextBox 4"/>
          <p:cNvSpPr txBox="1"/>
          <p:nvPr/>
        </p:nvSpPr>
        <p:spPr>
          <a:xfrm>
            <a:off x="423331" y="5013176"/>
            <a:ext cx="8496944" cy="1261884"/>
          </a:xfrm>
          <a:prstGeom prst="rect">
            <a:avLst/>
          </a:prstGeom>
          <a:noFill/>
        </p:spPr>
        <p:txBody>
          <a:bodyPr wrap="square" rtlCol="0">
            <a:spAutoFit/>
          </a:bodyPr>
          <a:lstStyle/>
          <a:p>
            <a:pPr algn="just"/>
            <a:r>
              <a:rPr lang="en-GB" sz="2800" b="1" u="sng" dirty="0" smtClean="0">
                <a:latin typeface="Comic Sans MS" panose="030F0702030302020204" pitchFamily="66" charset="0"/>
              </a:rPr>
              <a:t>Lunchtime</a:t>
            </a:r>
          </a:p>
          <a:p>
            <a:pPr algn="just"/>
            <a:r>
              <a:rPr lang="en-GB" sz="2400" dirty="0" smtClean="0">
                <a:latin typeface="Comic Sans MS" panose="030F0702030302020204" pitchFamily="66" charset="0"/>
              </a:rPr>
              <a:t>Children can bring a healthy packed lunch or they can have a well balanced  nutritious school dinner.  </a:t>
            </a:r>
          </a:p>
        </p:txBody>
      </p:sp>
      <p:pic>
        <p:nvPicPr>
          <p:cNvPr id="9218" name="Picture 2" descr="http://www.kartimarket.com/shop/media/catalog/product/cache/1/image/1300x/040ec09b1e35df139433887a97daa66f/b/l/black-fruit-bowl-15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68541" y="1830926"/>
            <a:ext cx="1323939" cy="1323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9480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9218"/>
                                        </p:tgtEl>
                                        <p:attrNameLst>
                                          <p:attrName>style.visibility</p:attrName>
                                        </p:attrNameLst>
                                      </p:cBhvr>
                                      <p:to>
                                        <p:strVal val="visible"/>
                                      </p:to>
                                    </p:set>
                                    <p:animEffect transition="in" filter="fade">
                                      <p:cBhvr>
                                        <p:cTn id="26" dur="1000"/>
                                        <p:tgtEl>
                                          <p:spTgt spid="9218"/>
                                        </p:tgtEl>
                                      </p:cBhvr>
                                    </p:animEffect>
                                    <p:anim calcmode="lin" valueType="num">
                                      <p:cBhvr>
                                        <p:cTn id="27" dur="1000" fill="hold"/>
                                        <p:tgtEl>
                                          <p:spTgt spid="9218"/>
                                        </p:tgtEl>
                                        <p:attrNameLst>
                                          <p:attrName>ppt_x</p:attrName>
                                        </p:attrNameLst>
                                      </p:cBhvr>
                                      <p:tavLst>
                                        <p:tav tm="0">
                                          <p:val>
                                            <p:strVal val="#ppt_x"/>
                                          </p:val>
                                        </p:tav>
                                        <p:tav tm="100000">
                                          <p:val>
                                            <p:strVal val="#ppt_x"/>
                                          </p:val>
                                        </p:tav>
                                      </p:tavLst>
                                    </p:anim>
                                    <p:anim calcmode="lin" valueType="num">
                                      <p:cBhvr>
                                        <p:cTn id="28"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
                                          </p:val>
                                        </p:tav>
                                        <p:tav tm="100000">
                                          <p:val>
                                            <p:strVal val="#ppt_x"/>
                                          </p:val>
                                        </p:tav>
                                      </p:tavLst>
                                    </p:anim>
                                    <p:anim calcmode="lin" valueType="num">
                                      <p:cBhvr>
                                        <p:cTn id="3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5866" y="-147050"/>
            <a:ext cx="4622102" cy="1702160"/>
          </a:xfrm>
        </p:spPr>
        <p:txBody>
          <a:bodyPr>
            <a:noAutofit/>
          </a:bodyPr>
          <a:lstStyle/>
          <a:p>
            <a:r>
              <a:rPr lang="en-GB" sz="6600" b="1" dirty="0" smtClean="0">
                <a:latin typeface="Comic Sans MS" panose="030F0702030302020204" pitchFamily="66" charset="0"/>
              </a:rPr>
              <a:t>Uniform</a:t>
            </a:r>
            <a:endParaRPr lang="en-GB" sz="6600" b="1" dirty="0">
              <a:latin typeface="Comic Sans MS" panose="030F0702030302020204" pitchFamily="66" charset="0"/>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274031" y="329067"/>
            <a:ext cx="1998062" cy="1998062"/>
          </a:xfrm>
          <a:prstGeom prst="rect">
            <a:avLst/>
          </a:prstGeom>
        </p:spPr>
      </p:pic>
      <p:sp>
        <p:nvSpPr>
          <p:cNvPr id="3" name="Rectangle 2"/>
          <p:cNvSpPr/>
          <p:nvPr/>
        </p:nvSpPr>
        <p:spPr>
          <a:xfrm>
            <a:off x="154032" y="2204863"/>
            <a:ext cx="2330210" cy="1938992"/>
          </a:xfrm>
          <a:prstGeom prst="rect">
            <a:avLst/>
          </a:prstGeom>
          <a:noFill/>
        </p:spPr>
        <p:txBody>
          <a:bodyPr wrap="square" lIns="91440" tIns="45720" rIns="91440" bIns="45720">
            <a:spAutoFit/>
          </a:bodyPr>
          <a:lstStyle/>
          <a:p>
            <a:pPr algn="ctr"/>
            <a:r>
              <a:rPr lang="en-US" sz="2400" b="1" cap="none" spc="0" dirty="0" smtClean="0">
                <a:ln w="17780" cmpd="sng">
                  <a:solidFill>
                    <a:schemeClr val="tx1"/>
                  </a:solidFill>
                  <a:prstDash val="solid"/>
                  <a:miter lim="800000"/>
                </a:ln>
                <a:solidFill>
                  <a:srgbClr val="92D050"/>
                </a:solidFill>
                <a:effectLst>
                  <a:outerShdw blurRad="50800" algn="tl" rotWithShape="0">
                    <a:srgbClr val="000000"/>
                  </a:outerShdw>
                </a:effectLst>
                <a:latin typeface="Comic Sans MS" panose="030F0702030302020204" pitchFamily="66" charset="0"/>
              </a:rPr>
              <a:t>Please ensure your child removes all jewellery before school. </a:t>
            </a:r>
            <a:endParaRPr lang="en-US" sz="2400" b="1" cap="none" spc="0" dirty="0">
              <a:ln w="17780" cmpd="sng">
                <a:solidFill>
                  <a:schemeClr val="tx1"/>
                </a:solidFill>
                <a:prstDash val="solid"/>
                <a:miter lim="800000"/>
              </a:ln>
              <a:solidFill>
                <a:srgbClr val="92D050"/>
              </a:solidFill>
              <a:effectLst>
                <a:outerShdw blurRad="50800" algn="tl" rotWithShape="0">
                  <a:srgbClr val="000000"/>
                </a:outerShdw>
              </a:effectLst>
              <a:latin typeface="Comic Sans MS" panose="030F0702030302020204" pitchFamily="66" charset="0"/>
            </a:endParaRPr>
          </a:p>
        </p:txBody>
      </p:sp>
      <p:sp>
        <p:nvSpPr>
          <p:cNvPr id="10" name="Rectangle 9"/>
          <p:cNvSpPr/>
          <p:nvPr/>
        </p:nvSpPr>
        <p:spPr>
          <a:xfrm>
            <a:off x="6551281" y="3174360"/>
            <a:ext cx="2574310" cy="3046988"/>
          </a:xfrm>
          <a:prstGeom prst="rect">
            <a:avLst/>
          </a:prstGeom>
          <a:noFill/>
        </p:spPr>
        <p:txBody>
          <a:bodyPr wrap="square" lIns="91440" tIns="45720" rIns="91440" bIns="45720">
            <a:spAutoFit/>
          </a:bodyPr>
          <a:lstStyle/>
          <a:p>
            <a:pPr algn="ctr"/>
            <a:r>
              <a:rPr lang="en-US" sz="2400" b="1" cap="none" spc="0" dirty="0" smtClean="0">
                <a:ln w="17780" cmpd="sng">
                  <a:solidFill>
                    <a:schemeClr val="tx1"/>
                  </a:solidFill>
                  <a:prstDash val="solid"/>
                  <a:miter lim="800000"/>
                </a:ln>
                <a:solidFill>
                  <a:srgbClr val="FF0000"/>
                </a:solidFill>
                <a:effectLst>
                  <a:outerShdw blurRad="50800" algn="tl" rotWithShape="0">
                    <a:srgbClr val="000000"/>
                  </a:outerShdw>
                </a:effectLst>
                <a:latin typeface="Comic Sans MS" panose="030F0702030302020204" pitchFamily="66" charset="0"/>
              </a:rPr>
              <a:t>Children at our school wear their uniform with pride. Please label all clothes with your child’s name!</a:t>
            </a:r>
            <a:endParaRPr lang="en-US" sz="2400" b="1" cap="none" spc="0" dirty="0">
              <a:ln w="17780" cmpd="sng">
                <a:solidFill>
                  <a:schemeClr val="tx1"/>
                </a:solidFill>
                <a:prstDash val="solid"/>
                <a:miter lim="800000"/>
              </a:ln>
              <a:solidFill>
                <a:srgbClr val="FF0000"/>
              </a:solidFill>
              <a:effectLst>
                <a:outerShdw blurRad="50800" algn="tl" rotWithShape="0">
                  <a:srgbClr val="000000"/>
                </a:outerShdw>
              </a:effectLst>
              <a:latin typeface="Comic Sans MS" panose="030F0702030302020204" pitchFamily="66" charset="0"/>
            </a:endParaRPr>
          </a:p>
        </p:txBody>
      </p:sp>
      <p:pic>
        <p:nvPicPr>
          <p:cNvPr id="92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4032" y="4293096"/>
            <a:ext cx="3217376" cy="2403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71800" y="1628799"/>
            <a:ext cx="3367264" cy="25150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59146" y="4941168"/>
            <a:ext cx="2152046" cy="160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48264" y="1385129"/>
            <a:ext cx="1505838" cy="1215135"/>
          </a:xfrm>
          <a:prstGeom prst="rect">
            <a:avLst/>
          </a:prstGeom>
        </p:spPr>
      </p:pic>
    </p:spTree>
    <p:extLst>
      <p:ext uri="{BB962C8B-B14F-4D97-AF65-F5344CB8AC3E}">
        <p14:creationId xmlns:p14="http://schemas.microsoft.com/office/powerpoint/2010/main" val="3627670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9219"/>
                                        </p:tgtEl>
                                        <p:attrNameLst>
                                          <p:attrName>style.visibility</p:attrName>
                                        </p:attrNameLst>
                                      </p:cBhvr>
                                      <p:to>
                                        <p:strVal val="visible"/>
                                      </p:to>
                                    </p:set>
                                    <p:animEffect transition="in" filter="fade">
                                      <p:cBhvr>
                                        <p:cTn id="13" dur="1000"/>
                                        <p:tgtEl>
                                          <p:spTgt spid="9219"/>
                                        </p:tgtEl>
                                      </p:cBhvr>
                                    </p:animEffect>
                                    <p:anim calcmode="lin" valueType="num">
                                      <p:cBhvr>
                                        <p:cTn id="14" dur="1000" fill="hold"/>
                                        <p:tgtEl>
                                          <p:spTgt spid="9219"/>
                                        </p:tgtEl>
                                        <p:attrNameLst>
                                          <p:attrName>ppt_x</p:attrName>
                                        </p:attrNameLst>
                                      </p:cBhvr>
                                      <p:tavLst>
                                        <p:tav tm="0">
                                          <p:val>
                                            <p:strVal val="#ppt_x"/>
                                          </p:val>
                                        </p:tav>
                                        <p:tav tm="100000">
                                          <p:val>
                                            <p:strVal val="#ppt_x"/>
                                          </p:val>
                                        </p:tav>
                                      </p:tavLst>
                                    </p:anim>
                                    <p:anim calcmode="lin" valueType="num">
                                      <p:cBhvr>
                                        <p:cTn id="15" dur="1000" fill="hold"/>
                                        <p:tgtEl>
                                          <p:spTgt spid="921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80">
                                          <p:stCondLst>
                                            <p:cond delay="0"/>
                                          </p:stCondLst>
                                        </p:cTn>
                                        <p:tgtEl>
                                          <p:spTgt spid="10"/>
                                        </p:tgtEl>
                                      </p:cBhvr>
                                    </p:animEffect>
                                    <p:anim calcmode="lin" valueType="num">
                                      <p:cBhvr>
                                        <p:cTn id="21"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6" dur="26">
                                          <p:stCondLst>
                                            <p:cond delay="650"/>
                                          </p:stCondLst>
                                        </p:cTn>
                                        <p:tgtEl>
                                          <p:spTgt spid="10"/>
                                        </p:tgtEl>
                                      </p:cBhvr>
                                      <p:to x="100000" y="60000"/>
                                    </p:animScale>
                                    <p:animScale>
                                      <p:cBhvr>
                                        <p:cTn id="27" dur="166" decel="50000">
                                          <p:stCondLst>
                                            <p:cond delay="676"/>
                                          </p:stCondLst>
                                        </p:cTn>
                                        <p:tgtEl>
                                          <p:spTgt spid="10"/>
                                        </p:tgtEl>
                                      </p:cBhvr>
                                      <p:to x="100000" y="100000"/>
                                    </p:animScale>
                                    <p:animScale>
                                      <p:cBhvr>
                                        <p:cTn id="28" dur="26">
                                          <p:stCondLst>
                                            <p:cond delay="1312"/>
                                          </p:stCondLst>
                                        </p:cTn>
                                        <p:tgtEl>
                                          <p:spTgt spid="10"/>
                                        </p:tgtEl>
                                      </p:cBhvr>
                                      <p:to x="100000" y="80000"/>
                                    </p:animScale>
                                    <p:animScale>
                                      <p:cBhvr>
                                        <p:cTn id="29" dur="166" decel="50000">
                                          <p:stCondLst>
                                            <p:cond delay="1338"/>
                                          </p:stCondLst>
                                        </p:cTn>
                                        <p:tgtEl>
                                          <p:spTgt spid="10"/>
                                        </p:tgtEl>
                                      </p:cBhvr>
                                      <p:to x="100000" y="100000"/>
                                    </p:animScale>
                                    <p:animScale>
                                      <p:cBhvr>
                                        <p:cTn id="30" dur="26">
                                          <p:stCondLst>
                                            <p:cond delay="1642"/>
                                          </p:stCondLst>
                                        </p:cTn>
                                        <p:tgtEl>
                                          <p:spTgt spid="10"/>
                                        </p:tgtEl>
                                      </p:cBhvr>
                                      <p:to x="100000" y="90000"/>
                                    </p:animScale>
                                    <p:animScale>
                                      <p:cBhvr>
                                        <p:cTn id="31" dur="166" decel="50000">
                                          <p:stCondLst>
                                            <p:cond delay="1668"/>
                                          </p:stCondLst>
                                        </p:cTn>
                                        <p:tgtEl>
                                          <p:spTgt spid="10"/>
                                        </p:tgtEl>
                                      </p:cBhvr>
                                      <p:to x="100000" y="100000"/>
                                    </p:animScale>
                                    <p:animScale>
                                      <p:cBhvr>
                                        <p:cTn id="32" dur="26">
                                          <p:stCondLst>
                                            <p:cond delay="1808"/>
                                          </p:stCondLst>
                                        </p:cTn>
                                        <p:tgtEl>
                                          <p:spTgt spid="10"/>
                                        </p:tgtEl>
                                      </p:cBhvr>
                                      <p:to x="100000" y="95000"/>
                                    </p:animScale>
                                    <p:animScale>
                                      <p:cBhvr>
                                        <p:cTn id="33" dur="166" decel="50000">
                                          <p:stCondLst>
                                            <p:cond delay="1834"/>
                                          </p:stCondLst>
                                        </p:cTn>
                                        <p:tgtEl>
                                          <p:spTgt spid="10"/>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9218"/>
                                        </p:tgtEl>
                                        <p:attrNameLst>
                                          <p:attrName>style.visibility</p:attrName>
                                        </p:attrNameLst>
                                      </p:cBhvr>
                                      <p:to>
                                        <p:strVal val="visible"/>
                                      </p:to>
                                    </p:set>
                                    <p:animEffect transition="in" filter="fade">
                                      <p:cBhvr>
                                        <p:cTn id="38" dur="1000"/>
                                        <p:tgtEl>
                                          <p:spTgt spid="9218"/>
                                        </p:tgtEl>
                                      </p:cBhvr>
                                    </p:animEffect>
                                    <p:anim calcmode="lin" valueType="num">
                                      <p:cBhvr>
                                        <p:cTn id="39" dur="1000" fill="hold"/>
                                        <p:tgtEl>
                                          <p:spTgt spid="9218"/>
                                        </p:tgtEl>
                                        <p:attrNameLst>
                                          <p:attrName>ppt_x</p:attrName>
                                        </p:attrNameLst>
                                      </p:cBhvr>
                                      <p:tavLst>
                                        <p:tav tm="0">
                                          <p:val>
                                            <p:strVal val="#ppt_x"/>
                                          </p:val>
                                        </p:tav>
                                        <p:tav tm="100000">
                                          <p:val>
                                            <p:strVal val="#ppt_x"/>
                                          </p:val>
                                        </p:tav>
                                      </p:tavLst>
                                    </p:anim>
                                    <p:anim calcmode="lin" valueType="num">
                                      <p:cBhvr>
                                        <p:cTn id="40"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ppt_x"/>
                                          </p:val>
                                        </p:tav>
                                        <p:tav tm="100000">
                                          <p:val>
                                            <p:strVal val="#ppt_x"/>
                                          </p:val>
                                        </p:tav>
                                      </p:tavLst>
                                    </p:anim>
                                    <p:anim calcmode="lin" valueType="num">
                                      <p:cBhvr additive="base">
                                        <p:cTn id="4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down)">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21" presetClass="entr" presetSubtype="1" fill="hold" nodeType="clickEffect">
                                  <p:stCondLst>
                                    <p:cond delay="0"/>
                                  </p:stCondLst>
                                  <p:childTnLst>
                                    <p:set>
                                      <p:cBhvr>
                                        <p:cTn id="55" dur="1" fill="hold">
                                          <p:stCondLst>
                                            <p:cond delay="0"/>
                                          </p:stCondLst>
                                        </p:cTn>
                                        <p:tgtEl>
                                          <p:spTgt spid="9220"/>
                                        </p:tgtEl>
                                        <p:attrNameLst>
                                          <p:attrName>style.visibility</p:attrName>
                                        </p:attrNameLst>
                                      </p:cBhvr>
                                      <p:to>
                                        <p:strVal val="visible"/>
                                      </p:to>
                                    </p:set>
                                    <p:animEffect transition="in" filter="wheel(1)">
                                      <p:cBhvr>
                                        <p:cTn id="56" dur="2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395536" y="350818"/>
            <a:ext cx="1782038" cy="1782038"/>
          </a:xfrm>
          <a:prstGeom prst="rect">
            <a:avLst/>
          </a:prstGeom>
        </p:spPr>
      </p:pic>
      <p:sp>
        <p:nvSpPr>
          <p:cNvPr id="6" name="Rectangle 5"/>
          <p:cNvSpPr/>
          <p:nvPr/>
        </p:nvSpPr>
        <p:spPr>
          <a:xfrm>
            <a:off x="3203848" y="780172"/>
            <a:ext cx="5256584" cy="923330"/>
          </a:xfrm>
          <a:prstGeom prst="rect">
            <a:avLst/>
          </a:prstGeom>
        </p:spPr>
        <p:txBody>
          <a:bodyPr wrap="square">
            <a:spAutoFit/>
          </a:bodyPr>
          <a:lstStyle/>
          <a:p>
            <a:r>
              <a:rPr lang="en-GB" sz="5400" dirty="0">
                <a:latin typeface="Comic Sans MS" panose="030F0702030302020204" pitchFamily="66" charset="0"/>
              </a:rPr>
              <a:t>Labelling</a:t>
            </a:r>
          </a:p>
        </p:txBody>
      </p:sp>
      <p:sp>
        <p:nvSpPr>
          <p:cNvPr id="7" name="Content Placeholder 2"/>
          <p:cNvSpPr txBox="1">
            <a:spLocks/>
          </p:cNvSpPr>
          <p:nvPr/>
        </p:nvSpPr>
        <p:spPr>
          <a:xfrm>
            <a:off x="378966" y="2132856"/>
            <a:ext cx="8540750" cy="4498975"/>
          </a:xfrm>
          <a:prstGeom prst="rect">
            <a:avLst/>
          </a:prstGeom>
        </p:spPr>
        <p:txBody>
          <a:bodyPr vert="horz" lIns="91440" tIns="9144" rIns="91440" bIns="45720" rtlCol="0">
            <a:noAutofit/>
          </a:bodyPr>
          <a:lstStyle>
            <a:lvl1pPr marL="0" indent="0" algn="l" defTabSz="914400" rtl="0" eaLnBrk="1" latinLnBrk="0" hangingPunct="1">
              <a:spcBef>
                <a:spcPts val="800"/>
              </a:spcBef>
              <a:buFont typeface="Arial" pitchFamily="34" charse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2pPr>
            <a:lvl3pPr marL="9144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3pPr>
            <a:lvl4pPr marL="13716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4pPr>
            <a:lvl5pPr marL="18288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6pPr>
            <a:lvl7pPr marL="27432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7pPr>
            <a:lvl8pPr marL="32004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8pPr>
            <a:lvl9pPr marL="36576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9pPr>
          </a:lstStyle>
          <a:p>
            <a:pPr marL="285750" indent="-285750" algn="just">
              <a:buFont typeface="Wingdings" panose="05000000000000000000" pitchFamily="2" charset="2"/>
              <a:buChar char="v"/>
              <a:defRPr/>
            </a:pPr>
            <a:r>
              <a:rPr lang="en-GB" sz="2800" b="1" i="1" dirty="0" smtClean="0">
                <a:latin typeface="Comic Sans MS" panose="030F0702030302020204" pitchFamily="66" charset="0"/>
              </a:rPr>
              <a:t>Please, please, please</a:t>
            </a:r>
          </a:p>
          <a:p>
            <a:pPr marL="285750" indent="-285750" algn="just">
              <a:buFont typeface="Wingdings" panose="05000000000000000000" pitchFamily="2" charset="2"/>
              <a:buChar char="v"/>
              <a:defRPr/>
            </a:pPr>
            <a:r>
              <a:rPr lang="en-GB" sz="2800" cap="none" dirty="0" smtClean="0">
                <a:latin typeface="Comic Sans MS" panose="030F0702030302020204" pitchFamily="66" charset="0"/>
              </a:rPr>
              <a:t>Ensure that all items of clothing and equipment are adequately labelled. </a:t>
            </a:r>
          </a:p>
          <a:p>
            <a:pPr marL="285750" indent="-285750" algn="just">
              <a:buFont typeface="Wingdings" panose="05000000000000000000" pitchFamily="2" charset="2"/>
              <a:buChar char="v"/>
              <a:defRPr/>
            </a:pPr>
            <a:r>
              <a:rPr lang="en-GB" sz="2800" cap="none" dirty="0" smtClean="0">
                <a:latin typeface="Comic Sans MS" panose="030F0702030302020204" pitchFamily="66" charset="0"/>
              </a:rPr>
              <a:t>Parents are justifiably annoyed when things go missing, but it is very difficult to ensure that items are returned to their rightful owner without a name. </a:t>
            </a:r>
          </a:p>
          <a:p>
            <a:pPr marL="285750" indent="-285750" algn="just">
              <a:buFont typeface="Wingdings" panose="05000000000000000000" pitchFamily="2" charset="2"/>
              <a:buChar char="v"/>
              <a:defRPr/>
            </a:pPr>
            <a:r>
              <a:rPr lang="en-GB" sz="2800" cap="none" dirty="0" smtClean="0">
                <a:latin typeface="Comic Sans MS" panose="030F0702030302020204" pitchFamily="66" charset="0"/>
              </a:rPr>
              <a:t>Play it safe and label everything, from jumpers to pencil sharpeners! </a:t>
            </a:r>
          </a:p>
          <a:p>
            <a:pPr algn="just">
              <a:defRPr/>
            </a:pPr>
            <a:endParaRPr lang="en-GB" sz="2800" dirty="0"/>
          </a:p>
        </p:txBody>
      </p:sp>
    </p:spTree>
    <p:extLst>
      <p:ext uri="{BB962C8B-B14F-4D97-AF65-F5344CB8AC3E}">
        <p14:creationId xmlns:p14="http://schemas.microsoft.com/office/powerpoint/2010/main" val="3073778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1000"/>
                                        <p:tgtEl>
                                          <p:spTgt spid="7">
                                            <p:txEl>
                                              <p:pRg st="0" end="0"/>
                                            </p:txEl>
                                          </p:spTgt>
                                        </p:tgtEl>
                                      </p:cBhvr>
                                    </p:animEffect>
                                    <p:anim calcmode="lin" valueType="num">
                                      <p:cBhvr>
                                        <p:cTn id="13"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Effect transition="in" filter="fade">
                                      <p:cBhvr>
                                        <p:cTn id="19" dur="1000"/>
                                        <p:tgtEl>
                                          <p:spTgt spid="7">
                                            <p:txEl>
                                              <p:pRg st="1" end="1"/>
                                            </p:txEl>
                                          </p:spTgt>
                                        </p:tgtEl>
                                      </p:cBhvr>
                                    </p:animEffect>
                                    <p:anim calcmode="lin" valueType="num">
                                      <p:cBhvr>
                                        <p:cTn id="20"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7">
                                            <p:txEl>
                                              <p:pRg st="2" end="2"/>
                                            </p:txEl>
                                          </p:spTgt>
                                        </p:tgtEl>
                                        <p:attrNameLst>
                                          <p:attrName>style.visibility</p:attrName>
                                        </p:attrNameLst>
                                      </p:cBhvr>
                                      <p:to>
                                        <p:strVal val="visible"/>
                                      </p:to>
                                    </p:set>
                                    <p:anim calcmode="lin" valueType="num">
                                      <p:cBhvr additive="base">
                                        <p:cTn id="26"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7">
                                            <p:txEl>
                                              <p:pRg st="3" end="3"/>
                                            </p:txEl>
                                          </p:spTgt>
                                        </p:tgtEl>
                                        <p:attrNameLst>
                                          <p:attrName>style.visibility</p:attrName>
                                        </p:attrNameLst>
                                      </p:cBhvr>
                                      <p:to>
                                        <p:strVal val="visible"/>
                                      </p:to>
                                    </p:set>
                                    <p:anim calcmode="lin" valueType="num">
                                      <p:cBhvr additive="base">
                                        <p:cTn id="32" dur="500" fill="hold"/>
                                        <p:tgtEl>
                                          <p:spTgt spid="7">
                                            <p:txEl>
                                              <p:pRg st="3" end="3"/>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7">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81030" y="68220"/>
            <a:ext cx="2376264" cy="2376264"/>
          </a:xfrm>
          <a:prstGeom prst="rect">
            <a:avLst/>
          </a:prstGeom>
        </p:spPr>
      </p:pic>
      <p:sp>
        <p:nvSpPr>
          <p:cNvPr id="6" name="TextBox 5"/>
          <p:cNvSpPr txBox="1"/>
          <p:nvPr/>
        </p:nvSpPr>
        <p:spPr>
          <a:xfrm>
            <a:off x="2339752" y="548680"/>
            <a:ext cx="6804248" cy="1200329"/>
          </a:xfrm>
          <a:prstGeom prst="rect">
            <a:avLst/>
          </a:prstGeom>
          <a:noFill/>
        </p:spPr>
        <p:txBody>
          <a:bodyPr wrap="square" rtlCol="0">
            <a:spAutoFit/>
          </a:bodyPr>
          <a:lstStyle/>
          <a:p>
            <a:r>
              <a:rPr lang="en-GB" sz="7200" b="1" dirty="0" smtClean="0">
                <a:latin typeface="Comic Sans MS" panose="030F0702030302020204" pitchFamily="66" charset="0"/>
              </a:rPr>
              <a:t>Any </a:t>
            </a:r>
            <a:r>
              <a:rPr lang="en-GB" sz="6600" b="1" dirty="0" smtClean="0">
                <a:latin typeface="Comic Sans MS" panose="030F0702030302020204" pitchFamily="66" charset="0"/>
              </a:rPr>
              <a:t>Questions</a:t>
            </a:r>
            <a:r>
              <a:rPr lang="en-GB" sz="7200" b="1" dirty="0" smtClean="0">
                <a:latin typeface="Comic Sans MS" panose="030F0702030302020204" pitchFamily="66" charset="0"/>
              </a:rPr>
              <a:t>?</a:t>
            </a:r>
            <a:endParaRPr lang="en-GB" sz="7200" b="1" dirty="0">
              <a:latin typeface="Comic Sans MS" panose="030F0702030302020204" pitchFamily="66" charset="0"/>
            </a:endParaRPr>
          </a:p>
        </p:txBody>
      </p:sp>
      <p:sp>
        <p:nvSpPr>
          <p:cNvPr id="2" name="Rectangle 1"/>
          <p:cNvSpPr/>
          <p:nvPr/>
        </p:nvSpPr>
        <p:spPr>
          <a:xfrm>
            <a:off x="611560" y="2444484"/>
            <a:ext cx="8424935" cy="3748719"/>
          </a:xfrm>
          <a:prstGeom prst="rect">
            <a:avLst/>
          </a:prstGeom>
        </p:spPr>
        <p:txBody>
          <a:bodyPr wrap="square">
            <a:spAutoFit/>
          </a:bodyPr>
          <a:lstStyle/>
          <a:p>
            <a:pPr algn="just">
              <a:lnSpc>
                <a:spcPct val="90000"/>
              </a:lnSpc>
              <a:defRPr/>
            </a:pPr>
            <a:endParaRPr lang="en-GB" sz="2400" dirty="0" smtClean="0">
              <a:latin typeface="Comic Sans MS" panose="030F0702030302020204" pitchFamily="66" charset="0"/>
            </a:endParaRPr>
          </a:p>
          <a:p>
            <a:pPr marL="285750" indent="-285750" algn="just">
              <a:lnSpc>
                <a:spcPct val="90000"/>
              </a:lnSpc>
              <a:buFont typeface="Wingdings" panose="05000000000000000000" pitchFamily="2" charset="2"/>
              <a:buChar char="v"/>
              <a:defRPr/>
            </a:pPr>
            <a:r>
              <a:rPr lang="en-GB" sz="2400" dirty="0">
                <a:latin typeface="Comic Sans MS" panose="030F0702030302020204" pitchFamily="66" charset="0"/>
              </a:rPr>
              <a:t>P</a:t>
            </a:r>
            <a:r>
              <a:rPr lang="en-GB" sz="2400" dirty="0" smtClean="0">
                <a:latin typeface="Comic Sans MS" panose="030F0702030302020204" pitchFamily="66" charset="0"/>
              </a:rPr>
              <a:t>lease feel free to ask any questions by emailing </a:t>
            </a:r>
            <a:r>
              <a:rPr lang="en-GB" sz="2400" dirty="0" smtClean="0">
                <a:latin typeface="Comic Sans MS" panose="030F0702030302020204" pitchFamily="66" charset="0"/>
                <a:hlinkClick r:id="rId4"/>
              </a:rPr>
              <a:t>cmaja@caerphilly.gov.uk</a:t>
            </a:r>
            <a:r>
              <a:rPr lang="en-GB" sz="2400" dirty="0" smtClean="0">
                <a:latin typeface="Comic Sans MS" panose="030F0702030302020204" pitchFamily="66" charset="0"/>
              </a:rPr>
              <a:t> or telephoning 02920 832231 and we will try to answer them as best as we can!</a:t>
            </a:r>
          </a:p>
          <a:p>
            <a:pPr algn="just">
              <a:lnSpc>
                <a:spcPct val="90000"/>
              </a:lnSpc>
              <a:defRPr/>
            </a:pPr>
            <a:endParaRPr lang="en-GB" sz="2400" dirty="0">
              <a:latin typeface="Comic Sans MS" panose="030F0702030302020204" pitchFamily="66" charset="0"/>
            </a:endParaRPr>
          </a:p>
          <a:p>
            <a:pPr marL="285750" indent="-285750" algn="just">
              <a:lnSpc>
                <a:spcPct val="90000"/>
              </a:lnSpc>
              <a:buFont typeface="Wingdings" panose="05000000000000000000" pitchFamily="2" charset="2"/>
              <a:buChar char="v"/>
              <a:defRPr/>
            </a:pPr>
            <a:r>
              <a:rPr lang="en-GB" sz="2400" dirty="0">
                <a:latin typeface="Comic Sans MS" panose="030F0702030302020204" pitchFamily="66" charset="0"/>
              </a:rPr>
              <a:t>Thank you </a:t>
            </a:r>
            <a:r>
              <a:rPr lang="en-GB" sz="2400" dirty="0" smtClean="0">
                <a:latin typeface="Comic Sans MS" panose="030F0702030302020204" pitchFamily="66" charset="0"/>
              </a:rPr>
              <a:t>for reading this </a:t>
            </a:r>
            <a:r>
              <a:rPr lang="en-GB" sz="2400" dirty="0" err="1" smtClean="0">
                <a:latin typeface="Comic Sans MS" panose="030F0702030302020204" pitchFamily="66" charset="0"/>
              </a:rPr>
              <a:t>powerpoint</a:t>
            </a:r>
            <a:r>
              <a:rPr lang="en-GB" sz="2400" dirty="0" smtClean="0">
                <a:latin typeface="Comic Sans MS" panose="030F0702030302020204" pitchFamily="66" charset="0"/>
              </a:rPr>
              <a:t>. </a:t>
            </a:r>
            <a:r>
              <a:rPr lang="en-GB" sz="2400" dirty="0">
                <a:latin typeface="Comic Sans MS" panose="030F0702030302020204" pitchFamily="66" charset="0"/>
              </a:rPr>
              <a:t>As always we value your support and we hope that we have given you a clearer picture of the expectations of Year 3.</a:t>
            </a:r>
          </a:p>
          <a:p>
            <a:pPr>
              <a:lnSpc>
                <a:spcPct val="90000"/>
              </a:lnSpc>
              <a:defRPr/>
            </a:pPr>
            <a:endParaRPr lang="en-GB" dirty="0"/>
          </a:p>
          <a:p>
            <a:pPr algn="ctr">
              <a:lnSpc>
                <a:spcPct val="90000"/>
              </a:lnSpc>
              <a:defRPr/>
            </a:pPr>
            <a:r>
              <a:rPr lang="en-GB" sz="5400" dirty="0">
                <a:ln>
                  <a:solidFill>
                    <a:schemeClr val="tx1"/>
                  </a:solidFill>
                </a:ln>
                <a:solidFill>
                  <a:srgbClr val="FF0000"/>
                </a:solidFill>
                <a:latin typeface="Snap ITC" pitchFamily="82" charset="0"/>
              </a:rPr>
              <a:t>THANK YOU!</a:t>
            </a:r>
          </a:p>
        </p:txBody>
      </p:sp>
    </p:spTree>
    <p:extLst>
      <p:ext uri="{BB962C8B-B14F-4D97-AF65-F5344CB8AC3E}">
        <p14:creationId xmlns:p14="http://schemas.microsoft.com/office/powerpoint/2010/main" val="999502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additive="base">
                                        <p:cTn id="14"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5"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 calcmode="lin" valueType="num">
                                      <p:cBhvr additive="base">
                                        <p:cTn id="20"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1"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37" fill="hold" nodeType="clickEffect">
                                  <p:stCondLst>
                                    <p:cond delay="0"/>
                                  </p:stCondLst>
                                  <p:childTnLst>
                                    <p:set>
                                      <p:cBhvr>
                                        <p:cTn id="25" dur="1" fill="hold">
                                          <p:stCondLst>
                                            <p:cond delay="0"/>
                                          </p:stCondLst>
                                        </p:cTn>
                                        <p:tgtEl>
                                          <p:spTgt spid="2">
                                            <p:txEl>
                                              <p:pRg st="5" end="5"/>
                                            </p:txEl>
                                          </p:spTgt>
                                        </p:tgtEl>
                                        <p:attrNameLst>
                                          <p:attrName>style.visibility</p:attrName>
                                        </p:attrNameLst>
                                      </p:cBhvr>
                                      <p:to>
                                        <p:strVal val="visible"/>
                                      </p:to>
                                    </p:set>
                                    <p:animEffect transition="in" filter="barn(outVertical)">
                                      <p:cBhvr>
                                        <p:cTn id="26"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588</TotalTime>
  <Words>599</Words>
  <Application>Microsoft Office PowerPoint</Application>
  <PresentationFormat>On-screen Show (4:3)</PresentationFormat>
  <Paragraphs>65</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Angles</vt:lpstr>
      <vt:lpstr>Welcome</vt:lpstr>
      <vt:lpstr>Working together to be the best we can be.  </vt:lpstr>
      <vt:lpstr>PowerPoint Presentation</vt:lpstr>
      <vt:lpstr>Meet THE STAFF</vt:lpstr>
      <vt:lpstr>School Timetable  School Starts – 8.55am Children will be supervised from 8.45am  Assembly 10.30am – 10.45am  Morning Break – 10.45am to 11am  Lunch Time – 12.00pm – 12.55Pm The canteen is situated in the hall.  Afternoon Break – 2.15pm to 2.30pm  School Ends - 3.30pm</vt:lpstr>
      <vt:lpstr>First Day!</vt:lpstr>
      <vt:lpstr>What to bring to school</vt:lpstr>
      <vt:lpstr>Tuck  and  Lunchtime  </vt:lpstr>
      <vt:lpstr>Uniform</vt:lpstr>
      <vt:lpstr>PowerPoint Presentation</vt:lpstr>
      <vt:lpstr>PowerPoint Presentation</vt:lpstr>
    </vt:vector>
  </TitlesOfParts>
  <Company>Caerphilly CBC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Diane  Weston</dc:creator>
  <cp:lastModifiedBy>Diane  Weston</cp:lastModifiedBy>
  <cp:revision>56</cp:revision>
  <dcterms:created xsi:type="dcterms:W3CDTF">2015-06-22T12:49:18Z</dcterms:created>
  <dcterms:modified xsi:type="dcterms:W3CDTF">2020-07-01T10:35:39Z</dcterms:modified>
</cp:coreProperties>
</file>